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9" r:id="rId4"/>
    <p:sldId id="271" r:id="rId5"/>
    <p:sldId id="262" r:id="rId6"/>
    <p:sldId id="263" r:id="rId7"/>
    <p:sldId id="265" r:id="rId8"/>
    <p:sldId id="272" r:id="rId9"/>
    <p:sldId id="269" r:id="rId10"/>
    <p:sldId id="274" r:id="rId11"/>
    <p:sldId id="273" r:id="rId12"/>
    <p:sldId id="270" r:id="rId13"/>
    <p:sldId id="275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99FF99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fld id="{740D926A-474A-4D2E-ABC4-E3D3AC5B2C9D}" type="datetimeFigureOut">
              <a:rPr lang="ru-RU" smtClean="0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125E59F2-DF0B-4F22-A209-B172FB62544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0B60225-5CBB-4E6F-81F5-837B34C5D344}" type="datetimeFigureOut">
              <a:rPr lang="ru-RU" smtClean="0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52D893-B59D-471C-8341-83DE585B0B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E6A162-619A-4B38-B7A0-0FE965988C52}" type="datetimeFigureOut">
              <a:rPr lang="ru-RU" smtClean="0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7587DD-3C5E-4C03-AA1F-83E64B66F30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4287DA-9F36-471F-A6F2-CFA40B5E8A4A}" type="datetimeFigureOut">
              <a:rPr lang="ru-RU" smtClean="0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32EC30-6CDD-4322-9702-EC977E41E26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CEFBCA-52B0-4CD3-BD05-482B5DE45B9D}" type="datetimeFigureOut">
              <a:rPr lang="ru-RU" smtClean="0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C1A79B-90B5-47F3-AFF4-F48DCB9DCB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144DD8-75D9-4B1B-9018-38607E1BD5AF}" type="datetimeFigureOut">
              <a:rPr lang="ru-RU" smtClean="0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6C225E-96EE-4A06-B53E-6E877C5DEC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7311BE-78CD-49CA-BF04-581968FE5785}" type="datetimeFigureOut">
              <a:rPr lang="ru-RU" smtClean="0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F99247-2CFA-47E8-8AD4-E64F306BCB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FB8EE8-C01B-45B6-B66D-E3E911CB7BAB}" type="datetimeFigureOut">
              <a:rPr lang="ru-RU" smtClean="0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75754B-21E0-4B3F-9FFF-BCA57027E4D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CCF8AB0-126D-4C99-B6DF-207406D1B875}" type="datetimeFigureOut">
              <a:rPr lang="ru-RU" smtClean="0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EBC4B4-E86E-433A-8E0B-B441A24FCEC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FA5CF9-61C3-4287-9F95-0383F05FC708}" type="datetimeFigureOut">
              <a:rPr lang="ru-RU" smtClean="0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EB5F28-271B-4A44-93B8-E825BF1B32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FB4787-C08D-42D6-9EB8-F789613F5FCD}" type="datetimeFigureOut">
              <a:rPr lang="ru-RU" smtClean="0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9246E9-362D-4880-A159-C1E1BE8E3D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fld id="{B6B41B5C-DE78-4B5E-ADB2-6278ECB4C62E}" type="datetimeFigureOut">
              <a:rPr lang="ru-RU" smtClean="0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  <p:sp>
        <p:nvSpPr>
          <p:cNvPr id="61" name="Rectangle 65"/>
          <p:cNvSpPr/>
          <p:nvPr userDrawn="1"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microsoft.com/office/2007/relationships/hdphoto" Target="../media/hdphoto3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8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12" Type="http://schemas.openxmlformats.org/officeDocument/2006/relationships/image" Target="../media/image8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3.jpeg"/><Relationship Id="rId5" Type="http://schemas.openxmlformats.org/officeDocument/2006/relationships/image" Target="../media/image11.png"/><Relationship Id="rId10" Type="http://schemas.openxmlformats.org/officeDocument/2006/relationships/image" Target="../media/image300.png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8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10.png"/><Relationship Id="rId7" Type="http://schemas.openxmlformats.org/officeDocument/2006/relationships/image" Target="../media/image13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8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12" Type="http://schemas.openxmlformats.org/officeDocument/2006/relationships/image" Target="../media/image8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1.png"/><Relationship Id="rId5" Type="http://schemas.openxmlformats.org/officeDocument/2006/relationships/image" Target="../media/image16.png"/><Relationship Id="rId10" Type="http://schemas.openxmlformats.org/officeDocument/2006/relationships/image" Target="../media/image20.png"/><Relationship Id="rId4" Type="http://schemas.microsoft.com/office/2007/relationships/hdphoto" Target="../media/hdphoto4.wdp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22.png"/><Relationship Id="rId7" Type="http://schemas.openxmlformats.org/officeDocument/2006/relationships/image" Target="../media/image13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11.png"/><Relationship Id="rId4" Type="http://schemas.microsoft.com/office/2007/relationships/hdphoto" Target="../media/hdphoto1.wdp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png"/><Relationship Id="rId7" Type="http://schemas.openxmlformats.org/officeDocument/2006/relationships/image" Target="../media/image13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microsoft.com/office/2007/relationships/hdphoto" Target="../media/hdphoto4.wdp"/><Relationship Id="rId9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29.png"/><Relationship Id="rId7" Type="http://schemas.openxmlformats.org/officeDocument/2006/relationships/image" Target="../media/image13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10.png"/><Relationship Id="rId7" Type="http://schemas.openxmlformats.org/officeDocument/2006/relationships/image" Target="../media/image13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1.png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916832"/>
            <a:ext cx="7956375" cy="2056312"/>
          </a:xfrm>
          <a:ln>
            <a:miter lim="800000"/>
            <a:headEnd/>
            <a:tailEnd/>
          </a:ln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/>
              </a:rPr>
              <a:t>Тестування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/>
              </a:rPr>
              <a:t> у </a:t>
            </a:r>
            <a:r>
              <a:rPr lang="ru-RU" sz="36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/>
              </a:rPr>
              <a:t>формі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36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/>
              </a:rPr>
              <a:t>гри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/>
              </a:rPr>
            </a:b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/>
              </a:rPr>
              <a:t>«</a:t>
            </a:r>
            <a:r>
              <a:rPr lang="uk-UA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/>
              </a:rPr>
              <a:t>Збери гриби у кошик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/>
              </a:rPr>
              <a:t>»</a:t>
            </a:r>
            <a:b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/>
              </a:rPr>
            </a:br>
            <a:endParaRPr lang="ru-RU" sz="2800" dirty="0">
              <a:effectLst/>
            </a:endParaRPr>
          </a:p>
        </p:txBody>
      </p:sp>
      <p:pic>
        <p:nvPicPr>
          <p:cNvPr id="13317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889" b="93889" l="4118" r="9705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650516" y="-171400"/>
            <a:ext cx="2547319" cy="269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86" b="97321" l="1746" r="977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49080"/>
            <a:ext cx="2788268" cy="23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814"/>
            <a:ext cx="1769916" cy="16047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3439">
            <a:off x="1987706" y="4699259"/>
            <a:ext cx="755969" cy="10242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07718">
            <a:off x="1411329" y="4535102"/>
            <a:ext cx="755969" cy="102421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70243" y="4869160"/>
            <a:ext cx="3923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lnSpc>
                <a:spcPct val="90000"/>
              </a:lnSpc>
              <a:spcBef>
                <a:spcPct val="20000"/>
              </a:spcBef>
            </a:pPr>
            <a:r>
              <a:rPr lang="uk-UA" sz="2000" kern="0" dirty="0">
                <a:latin typeface="+mj-lt"/>
              </a:rPr>
              <a:t>Розробила</a:t>
            </a:r>
          </a:p>
          <a:p>
            <a:pPr lvl="0" algn="ctr" eaLnBrk="0" hangingPunct="0">
              <a:lnSpc>
                <a:spcPct val="90000"/>
              </a:lnSpc>
              <a:spcBef>
                <a:spcPct val="20000"/>
              </a:spcBef>
            </a:pPr>
            <a:r>
              <a:rPr lang="uk-UA" sz="2000" kern="0" dirty="0">
                <a:latin typeface="+mj-lt"/>
              </a:rPr>
              <a:t>Зозуля Тамара Василівна</a:t>
            </a:r>
          </a:p>
          <a:p>
            <a:pPr lvl="0" algn="ctr" eaLnBrk="0" hangingPunct="0">
              <a:lnSpc>
                <a:spcPct val="90000"/>
              </a:lnSpc>
              <a:spcBef>
                <a:spcPct val="20000"/>
              </a:spcBef>
            </a:pPr>
            <a:r>
              <a:rPr lang="uk-UA" sz="2000" kern="0" dirty="0">
                <a:latin typeface="+mj-lt"/>
              </a:rPr>
              <a:t>вчитель інформатики </a:t>
            </a:r>
          </a:p>
          <a:p>
            <a:pPr lvl="0" algn="ctr" eaLnBrk="0" hangingPunct="0">
              <a:lnSpc>
                <a:spcPct val="90000"/>
              </a:lnSpc>
              <a:spcBef>
                <a:spcPct val="20000"/>
              </a:spcBef>
            </a:pPr>
            <a:r>
              <a:rPr lang="uk-UA" sz="2000" kern="0" dirty="0" err="1">
                <a:latin typeface="+mj-lt"/>
              </a:rPr>
              <a:t>В’язівської</a:t>
            </a:r>
            <a:r>
              <a:rPr lang="uk-UA" sz="2000" kern="0" dirty="0">
                <a:latin typeface="+mj-lt"/>
              </a:rPr>
              <a:t> ЗОШ І-ІІІ ступенів</a:t>
            </a:r>
            <a:endParaRPr lang="ru-RU" sz="2000" kern="0" dirty="0">
              <a:latin typeface="+mj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3442690"/>
            <a:ext cx="3035831" cy="2276873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 L 0.68299 0.4675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149" y="2338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07407E-6 L -0.63542 0.00301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71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94095" y="1922921"/>
            <a:ext cx="2274099" cy="2772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444" b="95000" l="4706" r="952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286708" y="1219080"/>
            <a:ext cx="2857292" cy="3025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2979476" y="4582850"/>
            <a:ext cx="1224706" cy="1025292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13 байт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Прямоугольник с двумя скругленными соседними углами 15"/>
          <p:cNvSpPr/>
          <p:nvPr/>
        </p:nvSpPr>
        <p:spPr>
          <a:xfrm>
            <a:off x="4827652" y="4582850"/>
            <a:ext cx="1172249" cy="1025292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12  байт</a:t>
            </a:r>
          </a:p>
        </p:txBody>
      </p:sp>
      <p:sp>
        <p:nvSpPr>
          <p:cNvPr id="17" name="Прямоугольник с двумя скругленными соседними углами 16"/>
          <p:cNvSpPr/>
          <p:nvPr/>
        </p:nvSpPr>
        <p:spPr>
          <a:xfrm>
            <a:off x="6660232" y="4582850"/>
            <a:ext cx="1167518" cy="1025292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11 байт</a:t>
            </a:r>
          </a:p>
        </p:txBody>
      </p:sp>
      <p:sp>
        <p:nvSpPr>
          <p:cNvPr id="8" name="Прямоугольник с двумя скругленными соседними углами 7"/>
          <p:cNvSpPr/>
          <p:nvPr/>
        </p:nvSpPr>
        <p:spPr>
          <a:xfrm>
            <a:off x="1025067" y="4582850"/>
            <a:ext cx="1224136" cy="1025292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24 байта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0614" y="5632284"/>
            <a:ext cx="8501062" cy="928687"/>
          </a:xfrm>
          <a:prstGeom prst="roundRect">
            <a:avLst/>
          </a:prstGeom>
          <a:blipFill>
            <a:blip r:embed="rId6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 smtClean="0">
                <a:solidFill>
                  <a:schemeClr val="tx1"/>
                </a:solidFill>
              </a:rPr>
              <a:t>Вкажи правильну відповідь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340768" y="1188066"/>
            <a:ext cx="2736304" cy="323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467544" y="127964"/>
            <a:ext cx="6404219" cy="18573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Який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обсяг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пам’яті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необхідно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виділити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для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збереження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речення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b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Доброго дня!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(стандартна </a:t>
            </a:r>
            <a:r>
              <a:rPr lang="ru-RU" sz="1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таблиця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628044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4444E-6 L 0.43021 -0.4319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10" y="-21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0.04926 L 0.29132 0.0282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66" y="-106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41258E-6 L -0.0842 -0.3246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9" y="-162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0.08768 -0.429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-2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44444E-6 L 0.64393 -0.4319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88" y="-21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76366" y="1493838"/>
            <a:ext cx="2479425" cy="302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D:\документи\по уроках інформатики\на цифрові ресурси 2016\egiky4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4500" r="9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2120" y="1261361"/>
            <a:ext cx="3361521" cy="3025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4643438" y="4606992"/>
            <a:ext cx="1224706" cy="1025292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1024 </a:t>
            </a:r>
            <a:r>
              <a:rPr lang="uk-UA" sz="1600" dirty="0" err="1">
                <a:solidFill>
                  <a:schemeClr val="tx2">
                    <a:lumMod val="75000"/>
                  </a:schemeClr>
                </a:solidFill>
              </a:rPr>
              <a:t>Гбайта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с двумя скругленными соседними углами 15"/>
              <p:cNvSpPr/>
              <p:nvPr/>
            </p:nvSpPr>
            <p:spPr>
              <a:xfrm>
                <a:off x="2958290" y="4606992"/>
                <a:ext cx="1172249" cy="1025292"/>
              </a:xfrm>
              <a:prstGeom prst="round2SameRect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1600" i="1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uk-UA" sz="1600" b="0" i="1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2</m:t>
                          </m:r>
                        </m:e>
                        <m:sup>
                          <m:r>
                            <a:rPr lang="uk-UA" sz="1600" b="0" i="1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10</m:t>
                          </m:r>
                        </m:sup>
                      </m:sSup>
                      <m:r>
                        <a:rPr lang="uk-UA" sz="1600" b="0" i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 Math"/>
                        </a:rPr>
                        <m:t>Кбайт</m:t>
                      </m:r>
                    </m:oMath>
                  </m:oMathPara>
                </a14:m>
                <a:endParaRPr lang="ru-RU" sz="1600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6" name="Прямоугольник с двумя скругленными соседними углами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8290" y="4606992"/>
                <a:ext cx="1172249" cy="1025292"/>
              </a:xfrm>
              <a:prstGeom prst="round2SameRect">
                <a:avLst/>
              </a:prstGeom>
              <a:blipFill rotWithShape="1"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Прямоугольник с двумя скругленными соседними углами 16"/>
          <p:cNvSpPr/>
          <p:nvPr/>
        </p:nvSpPr>
        <p:spPr>
          <a:xfrm>
            <a:off x="6500826" y="4614322"/>
            <a:ext cx="1167518" cy="1025292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106 біт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Прямоугольник с двумя скругленными соседними углами 7"/>
          <p:cNvSpPr/>
          <p:nvPr/>
        </p:nvSpPr>
        <p:spPr>
          <a:xfrm>
            <a:off x="1047637" y="4606992"/>
            <a:ext cx="1224136" cy="1025292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1024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байти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536" y="5632284"/>
            <a:ext cx="8386140" cy="1225716"/>
          </a:xfrm>
          <a:prstGeom prst="roundRect">
            <a:avLst/>
          </a:prstGeom>
          <a:blipFill>
            <a:blip r:embed="rId11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 smtClean="0">
                <a:solidFill>
                  <a:schemeClr val="tx1"/>
                </a:solidFill>
              </a:rPr>
              <a:t>Вкажи одну правильну відповідь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1475656" y="132865"/>
            <a:ext cx="4652022" cy="1387392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/>
                </a:solidFill>
              </a:rPr>
              <a:t>1 Мбайт </a:t>
            </a:r>
            <a:r>
              <a:rPr lang="ru-RU" sz="3200" dirty="0" err="1">
                <a:solidFill>
                  <a:schemeClr val="tx1"/>
                </a:solidFill>
              </a:rPr>
              <a:t>дорівнює</a:t>
            </a:r>
            <a:r>
              <a:rPr lang="ru-RU" sz="3200" dirty="0">
                <a:solidFill>
                  <a:schemeClr val="tx1"/>
                </a:solidFill>
              </a:rPr>
              <a:t>: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419086" y="1148870"/>
            <a:ext cx="2699700" cy="3137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967967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0.24827 -0.4398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13" y="-2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2.81221E-6 L 0.06528 -0.3302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4" y="-165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0.06175 L 0.28611 0.0617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0.08768 -0.429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-2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59063 -0.44283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31" y="-22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94095" y="1656322"/>
            <a:ext cx="2274099" cy="2772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444" b="95000" l="4706" r="952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084168" y="1095285"/>
            <a:ext cx="2857292" cy="3025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2999474" y="4297208"/>
            <a:ext cx="1224706" cy="1025292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chemeClr val="tx2">
                    <a:lumMod val="75000"/>
                  </a:schemeClr>
                </a:solidFill>
              </a:rPr>
              <a:t> три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Прямоугольник с двумя скругленными соседними углами 15"/>
          <p:cNvSpPr/>
          <p:nvPr/>
        </p:nvSpPr>
        <p:spPr>
          <a:xfrm>
            <a:off x="4827653" y="4352860"/>
            <a:ext cx="1172249" cy="1025292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chemeClr val="tx2">
                    <a:lumMod val="75000"/>
                  </a:schemeClr>
                </a:solidFill>
              </a:rPr>
              <a:t>два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Прямоугольник с двумя скругленными соседними углами 16"/>
          <p:cNvSpPr/>
          <p:nvPr/>
        </p:nvSpPr>
        <p:spPr>
          <a:xfrm>
            <a:off x="6500826" y="4347924"/>
            <a:ext cx="1167518" cy="1025292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chemeClr val="tx2">
                    <a:lumMod val="75000"/>
                  </a:schemeClr>
                </a:solidFill>
              </a:rPr>
              <a:t>один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Прямоугольник с двумя скругленными соседними углами 7"/>
          <p:cNvSpPr/>
          <p:nvPr/>
        </p:nvSpPr>
        <p:spPr>
          <a:xfrm>
            <a:off x="1025067" y="4297208"/>
            <a:ext cx="1224136" cy="1025292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chemeClr val="tx2">
                    <a:lumMod val="75000"/>
                  </a:schemeClr>
                </a:solidFill>
              </a:rPr>
              <a:t>10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0614" y="5632284"/>
            <a:ext cx="8501062" cy="928687"/>
          </a:xfrm>
          <a:prstGeom prst="roundRect">
            <a:avLst/>
          </a:prstGeom>
          <a:blipFill>
            <a:blip r:embed="rId6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 smtClean="0">
                <a:solidFill>
                  <a:schemeClr val="tx1"/>
                </a:solidFill>
              </a:rPr>
              <a:t>Вкажи правильну відповідь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245652" y="-1"/>
            <a:ext cx="6990643" cy="1646239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err="1">
                <a:solidFill>
                  <a:schemeClr val="tx1"/>
                </a:solidFill>
              </a:rPr>
              <a:t>Скільки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символів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знаходиться</a:t>
            </a:r>
            <a:r>
              <a:rPr lang="ru-RU" sz="2800" dirty="0">
                <a:solidFill>
                  <a:schemeClr val="tx1"/>
                </a:solidFill>
              </a:rPr>
              <a:t> в </a:t>
            </a:r>
            <a:r>
              <a:rPr lang="ru-RU" sz="2800" dirty="0" err="1">
                <a:solidFill>
                  <a:schemeClr val="tx1"/>
                </a:solidFill>
              </a:rPr>
              <a:t>алфавіті</a:t>
            </a:r>
            <a:r>
              <a:rPr lang="ru-RU" sz="2800" dirty="0">
                <a:solidFill>
                  <a:schemeClr val="tx1"/>
                </a:solidFill>
              </a:rPr>
              <a:t> азбуки </a:t>
            </a:r>
            <a:r>
              <a:rPr lang="ru-RU" sz="2800" dirty="0" smtClean="0">
                <a:solidFill>
                  <a:schemeClr val="tx1"/>
                </a:solidFill>
              </a:rPr>
              <a:t>Морзе</a:t>
            </a:r>
            <a:r>
              <a:rPr lang="uk-UA" sz="2800" dirty="0" smtClean="0">
                <a:solidFill>
                  <a:schemeClr val="tx1"/>
                </a:solidFill>
              </a:rPr>
              <a:t>?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340768" y="1188066"/>
            <a:ext cx="2736304" cy="323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839057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11111E-6 L 0.38854 -0.4219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-2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0.04926 L 0.29132 0.0282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66" y="-106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41258E-6 L -0.0842 -0.3246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9" y="-162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0.08768 -0.429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-2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0.62032 -0.4324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7" y="-2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6673"/>
            <a:ext cx="6637468" cy="720080"/>
          </a:xfrm>
        </p:spPr>
        <p:txBody>
          <a:bodyPr/>
          <a:lstStyle/>
          <a:p>
            <a:pPr algn="ctr"/>
            <a:r>
              <a:rPr lang="uk-UA" sz="20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Список використаних джерел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8645" y="1628800"/>
            <a:ext cx="6637467" cy="4158813"/>
          </a:xfrm>
        </p:spPr>
        <p:txBody>
          <a:bodyPr/>
          <a:lstStyle/>
          <a:p>
            <a:pPr lvl="0" algn="just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1600" kern="0" dirty="0" err="1">
                <a:solidFill>
                  <a:prstClr val="black"/>
                </a:solidFill>
                <a:latin typeface="Tahoma"/>
                <a:cs typeface="Times New Roman" pitchFamily="18" charset="0"/>
              </a:rPr>
              <a:t>Завадський</a:t>
            </a:r>
            <a:r>
              <a:rPr lang="ru-RU" sz="1600" kern="0" dirty="0">
                <a:solidFill>
                  <a:prstClr val="black"/>
                </a:solidFill>
                <a:latin typeface="Tahoma"/>
                <a:cs typeface="Times New Roman" pitchFamily="18" charset="0"/>
              </a:rPr>
              <a:t> І. О. , Стеценко І. В. , Левченко О. М. . </a:t>
            </a:r>
            <a:r>
              <a:rPr lang="ru-RU" sz="1600" kern="0" dirty="0" err="1">
                <a:solidFill>
                  <a:prstClr val="black"/>
                </a:solidFill>
                <a:latin typeface="Tahoma"/>
                <a:cs typeface="Times New Roman" pitchFamily="18" charset="0"/>
              </a:rPr>
              <a:t>Інформатика</a:t>
            </a:r>
            <a:r>
              <a:rPr lang="ru-RU" sz="1600" kern="0" dirty="0">
                <a:solidFill>
                  <a:prstClr val="black"/>
                </a:solidFill>
                <a:latin typeface="Tahoma"/>
                <a:cs typeface="Times New Roman" pitchFamily="18" charset="0"/>
              </a:rPr>
              <a:t> (</a:t>
            </a:r>
            <a:r>
              <a:rPr lang="ru-RU" sz="1600" kern="0" dirty="0" err="1">
                <a:solidFill>
                  <a:prstClr val="black"/>
                </a:solidFill>
                <a:latin typeface="Tahoma"/>
                <a:cs typeface="Times New Roman" pitchFamily="18" charset="0"/>
              </a:rPr>
              <a:t>підручник</a:t>
            </a:r>
            <a:r>
              <a:rPr lang="ru-RU" sz="1600" kern="0" dirty="0">
                <a:solidFill>
                  <a:prstClr val="black"/>
                </a:solidFill>
                <a:latin typeface="Tahoma"/>
                <a:cs typeface="Times New Roman" pitchFamily="18" charset="0"/>
              </a:rPr>
              <a:t> 9 </a:t>
            </a:r>
            <a:r>
              <a:rPr lang="ru-RU" sz="1600" kern="0" dirty="0" err="1">
                <a:solidFill>
                  <a:prstClr val="black"/>
                </a:solidFill>
                <a:latin typeface="Tahoma"/>
                <a:cs typeface="Times New Roman" pitchFamily="18" charset="0"/>
              </a:rPr>
              <a:t>клас</a:t>
            </a:r>
            <a:r>
              <a:rPr lang="ru-RU" sz="1600" kern="0" dirty="0">
                <a:solidFill>
                  <a:prstClr val="black"/>
                </a:solidFill>
                <a:latin typeface="Tahoma"/>
                <a:cs typeface="Times New Roman" pitchFamily="18" charset="0"/>
              </a:rPr>
              <a:t>.) (</a:t>
            </a:r>
            <a:r>
              <a:rPr lang="ru-RU" sz="1600" i="1" kern="0" dirty="0" err="1">
                <a:solidFill>
                  <a:prstClr val="black"/>
                </a:solidFill>
                <a:latin typeface="Tahoma"/>
                <a:cs typeface="Times New Roman" pitchFamily="18" charset="0"/>
              </a:rPr>
              <a:t>підручник</a:t>
            </a:r>
            <a:r>
              <a:rPr lang="ru-RU" sz="1600" i="1" kern="0" dirty="0">
                <a:solidFill>
                  <a:prstClr val="black"/>
                </a:solidFill>
                <a:latin typeface="Tahoma"/>
                <a:cs typeface="Times New Roman" pitchFamily="18" charset="0"/>
              </a:rPr>
              <a:t>)</a:t>
            </a:r>
          </a:p>
          <a:p>
            <a:pPr lvl="0" algn="just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1600" kern="0" dirty="0">
                <a:solidFill>
                  <a:prstClr val="black"/>
                </a:solidFill>
                <a:latin typeface="Tahoma"/>
                <a:cs typeface="Times New Roman" pitchFamily="18" charset="0"/>
              </a:rPr>
              <a:t>Морзе Н.В., </a:t>
            </a:r>
            <a:r>
              <a:rPr lang="ru-RU" sz="1600" kern="0" dirty="0" err="1">
                <a:solidFill>
                  <a:prstClr val="black"/>
                </a:solidFill>
                <a:latin typeface="Tahoma"/>
                <a:cs typeface="Times New Roman" pitchFamily="18" charset="0"/>
              </a:rPr>
              <a:t>Вембер</a:t>
            </a:r>
            <a:r>
              <a:rPr lang="ru-RU" sz="1600" kern="0" dirty="0">
                <a:solidFill>
                  <a:prstClr val="black"/>
                </a:solidFill>
                <a:latin typeface="Tahoma"/>
                <a:cs typeface="Times New Roman" pitchFamily="18" charset="0"/>
              </a:rPr>
              <a:t> В.П., </a:t>
            </a:r>
            <a:r>
              <a:rPr lang="ru-RU" sz="1600" kern="0" dirty="0" err="1">
                <a:solidFill>
                  <a:prstClr val="black"/>
                </a:solidFill>
                <a:latin typeface="Tahoma"/>
                <a:cs typeface="Times New Roman" pitchFamily="18" charset="0"/>
              </a:rPr>
              <a:t>Кузьмінська</a:t>
            </a:r>
            <a:r>
              <a:rPr lang="ru-RU" sz="1600" kern="0" dirty="0">
                <a:solidFill>
                  <a:prstClr val="black"/>
                </a:solidFill>
                <a:latin typeface="Tahoma"/>
                <a:cs typeface="Times New Roman" pitchFamily="18" charset="0"/>
              </a:rPr>
              <a:t> О.Г. </a:t>
            </a:r>
            <a:r>
              <a:rPr lang="ru-RU" sz="1600" kern="0" dirty="0" err="1">
                <a:solidFill>
                  <a:prstClr val="black"/>
                </a:solidFill>
                <a:latin typeface="Tahoma"/>
                <a:cs typeface="Times New Roman" pitchFamily="18" charset="0"/>
              </a:rPr>
              <a:t>Інформатика</a:t>
            </a:r>
            <a:r>
              <a:rPr lang="ru-RU" sz="1600" kern="0" dirty="0">
                <a:solidFill>
                  <a:prstClr val="black"/>
                </a:solidFill>
                <a:latin typeface="Tahoma"/>
                <a:cs typeface="Times New Roman" pitchFamily="18" charset="0"/>
              </a:rPr>
              <a:t> 9 </a:t>
            </a:r>
            <a:r>
              <a:rPr lang="ru-RU" sz="1600" kern="0" dirty="0" err="1">
                <a:solidFill>
                  <a:prstClr val="black"/>
                </a:solidFill>
                <a:latin typeface="Tahoma"/>
                <a:cs typeface="Times New Roman" pitchFamily="18" charset="0"/>
              </a:rPr>
              <a:t>клас</a:t>
            </a:r>
            <a:r>
              <a:rPr lang="ru-RU" sz="1600" kern="0" dirty="0">
                <a:solidFill>
                  <a:prstClr val="black"/>
                </a:solidFill>
                <a:latin typeface="Tahoma"/>
                <a:cs typeface="Times New Roman" pitchFamily="18" charset="0"/>
              </a:rPr>
              <a:t>. -2009.- 314 с.</a:t>
            </a:r>
          </a:p>
          <a:p>
            <a:pPr lv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1600" kern="0" dirty="0">
                <a:solidFill>
                  <a:prstClr val="black"/>
                </a:solidFill>
                <a:latin typeface="Tahoma"/>
                <a:cs typeface="Times New Roman" pitchFamily="18" charset="0"/>
              </a:rPr>
              <a:t>   </a:t>
            </a:r>
            <a:r>
              <a:rPr lang="ru-RU" sz="1600" kern="0" dirty="0" err="1">
                <a:solidFill>
                  <a:prstClr val="black"/>
                </a:solidFill>
                <a:latin typeface="Tahoma"/>
                <a:cs typeface="Times New Roman" pitchFamily="18" charset="0"/>
              </a:rPr>
              <a:t>Інтернет-ресурси</a:t>
            </a:r>
            <a:r>
              <a:rPr lang="ru-RU" sz="1600" kern="0" dirty="0">
                <a:solidFill>
                  <a:prstClr val="black"/>
                </a:solidFill>
                <a:latin typeface="Tahoma"/>
                <a:cs typeface="Times New Roman" pitchFamily="18" charset="0"/>
              </a:rPr>
              <a:t>: </a:t>
            </a:r>
          </a:p>
          <a:p>
            <a:pPr lv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1600" kern="0" dirty="0">
                <a:solidFill>
                  <a:prstClr val="black"/>
                </a:solidFill>
                <a:latin typeface="Tahoma"/>
                <a:cs typeface="Times New Roman" pitchFamily="18" charset="0"/>
              </a:rPr>
              <a:t>http://mon.gov.ua.</a:t>
            </a:r>
          </a:p>
          <a:p>
            <a:pPr lv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1600" kern="0" dirty="0">
                <a:solidFill>
                  <a:prstClr val="black"/>
                </a:solidFill>
                <a:latin typeface="Tahoma"/>
                <a:cs typeface="Times New Roman" pitchFamily="18" charset="0"/>
              </a:rPr>
              <a:t>http://uk.wikipedia.org/wiki </a:t>
            </a:r>
            <a:r>
              <a:rPr lang="en-US" sz="1600" kern="0" dirty="0">
                <a:solidFill>
                  <a:prstClr val="black"/>
                </a:solidFill>
                <a:latin typeface="Tahoma"/>
                <a:cs typeface="Times New Roman" pitchFamily="18" charset="0"/>
              </a:rPr>
              <a:t>http://subject.com.ua/textbook/informatics</a:t>
            </a:r>
            <a:r>
              <a:rPr lang="uk-UA" sz="1600" kern="0" dirty="0">
                <a:solidFill>
                  <a:prstClr val="black"/>
                </a:solidFill>
                <a:latin typeface="Tahoma"/>
                <a:cs typeface="Times New Roman" pitchFamily="18" charset="0"/>
              </a:rPr>
              <a:t> </a:t>
            </a:r>
            <a:r>
              <a:rPr lang="en-US" sz="1600" kern="0" dirty="0">
                <a:solidFill>
                  <a:prstClr val="black"/>
                </a:solidFill>
                <a:latin typeface="Tahoma"/>
                <a:cs typeface="Times New Roman" pitchFamily="18" charset="0"/>
              </a:rPr>
              <a:t> </a:t>
            </a:r>
            <a:r>
              <a:rPr lang="uk-UA" sz="1600" kern="0" dirty="0">
                <a:solidFill>
                  <a:prstClr val="black"/>
                </a:solidFill>
                <a:latin typeface="Tahoma"/>
                <a:cs typeface="Times New Roman" pitchFamily="18" charset="0"/>
              </a:rPr>
              <a:t>  </a:t>
            </a:r>
            <a:r>
              <a:rPr lang="ru-RU" sz="1600" i="1" kern="0" dirty="0">
                <a:solidFill>
                  <a:prstClr val="black"/>
                </a:solidFill>
                <a:latin typeface="Tahoma"/>
                <a:cs typeface="Times New Roman" pitchFamily="18" charset="0"/>
              </a:rPr>
              <a:t>(</a:t>
            </a:r>
            <a:r>
              <a:rPr lang="ru-RU" sz="1600" i="1" kern="0" dirty="0" err="1">
                <a:solidFill>
                  <a:prstClr val="black"/>
                </a:solidFill>
                <a:latin typeface="Tahoma"/>
                <a:cs typeface="Times New Roman" pitchFamily="18" charset="0"/>
              </a:rPr>
              <a:t>посилання</a:t>
            </a:r>
            <a:r>
              <a:rPr lang="ru-RU" sz="1600" i="1" kern="0" dirty="0">
                <a:solidFill>
                  <a:prstClr val="black"/>
                </a:solidFill>
                <a:latin typeface="Tahoma"/>
                <a:cs typeface="Times New Roman" pitchFamily="18" charset="0"/>
              </a:rPr>
              <a:t> на </a:t>
            </a:r>
            <a:r>
              <a:rPr lang="ru-RU" sz="1600" i="1" kern="0" dirty="0" err="1">
                <a:solidFill>
                  <a:prstClr val="black"/>
                </a:solidFill>
                <a:latin typeface="Tahoma"/>
                <a:cs typeface="Times New Roman" pitchFamily="18" charset="0"/>
              </a:rPr>
              <a:t>сайти</a:t>
            </a:r>
            <a:r>
              <a:rPr lang="ru-RU" sz="1600" i="1" kern="0" dirty="0">
                <a:solidFill>
                  <a:prstClr val="black"/>
                </a:solidFill>
                <a:latin typeface="Tahoma"/>
                <a:cs typeface="Times New Roman" pitchFamily="18" charset="0"/>
              </a:rPr>
              <a:t>, </a:t>
            </a:r>
            <a:r>
              <a:rPr lang="ru-RU" sz="1600" i="1" kern="0" dirty="0" err="1">
                <a:solidFill>
                  <a:prstClr val="black"/>
                </a:solidFill>
                <a:latin typeface="Tahoma"/>
                <a:cs typeface="Times New Roman" pitchFamily="18" charset="0"/>
              </a:rPr>
              <a:t>портали</a:t>
            </a:r>
            <a:r>
              <a:rPr lang="ru-RU" sz="1600" i="1" kern="0" dirty="0">
                <a:solidFill>
                  <a:prstClr val="black"/>
                </a:solidFill>
                <a:latin typeface="Tahoma"/>
                <a:cs typeface="Times New Roman" pitchFamily="18" charset="0"/>
              </a:rPr>
              <a:t>, </a:t>
            </a:r>
            <a:r>
              <a:rPr lang="ru-RU" sz="1600" i="1" kern="0" dirty="0" err="1">
                <a:solidFill>
                  <a:prstClr val="black"/>
                </a:solidFill>
                <a:latin typeface="Tahoma"/>
                <a:cs typeface="Times New Roman" pitchFamily="18" charset="0"/>
              </a:rPr>
              <a:t>Інтернет-ресурси</a:t>
            </a:r>
            <a:r>
              <a:rPr lang="ru-RU" sz="1600" i="1" kern="0" dirty="0">
                <a:solidFill>
                  <a:prstClr val="black"/>
                </a:solidFill>
                <a:latin typeface="Tahoma"/>
                <a:cs typeface="Times New Roman" pitchFamily="18" charset="0"/>
              </a:rPr>
              <a:t>).</a:t>
            </a:r>
          </a:p>
          <a:p>
            <a:pPr lvl="0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</a:pPr>
            <a:endParaRPr lang="ru-RU" sz="1600" kern="0" dirty="0">
              <a:solidFill>
                <a:prstClr val="black"/>
              </a:solidFill>
              <a:latin typeface="Tahoma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157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498080" cy="998984"/>
          </a:xfrm>
          <a:solidFill>
            <a:schemeClr val="bg1">
              <a:alpha val="86000"/>
            </a:schemeClr>
          </a:solidFill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rgbClr val="003300"/>
                </a:solidFill>
              </a:rPr>
              <a:t>Правила тестування</a:t>
            </a:r>
            <a:endParaRPr lang="ru-RU" dirty="0" smtClean="0">
              <a:solidFill>
                <a:srgbClr val="003300"/>
              </a:solidFill>
            </a:endParaRP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899592" y="1340768"/>
            <a:ext cx="7498080" cy="4656584"/>
          </a:xfrm>
          <a:solidFill>
            <a:schemeClr val="bg2">
              <a:alpha val="65881"/>
            </a:schemeClr>
          </a:solidFill>
        </p:spPr>
        <p:txBody>
          <a:bodyPr>
            <a:normAutofit/>
          </a:bodyPr>
          <a:lstStyle/>
          <a:p>
            <a:r>
              <a:rPr lang="ru-RU" dirty="0" err="1"/>
              <a:t>Пропоную</a:t>
            </a:r>
            <a:r>
              <a:rPr lang="ru-RU" dirty="0"/>
              <a:t> Вам </a:t>
            </a:r>
            <a:r>
              <a:rPr lang="ru-RU" dirty="0" err="1"/>
              <a:t>набір</a:t>
            </a:r>
            <a:r>
              <a:rPr lang="ru-RU" dirty="0"/>
              <a:t> </a:t>
            </a:r>
            <a:r>
              <a:rPr lang="ru-RU" dirty="0" err="1" smtClean="0"/>
              <a:t>тестових</a:t>
            </a:r>
            <a:r>
              <a:rPr lang="ru-RU" dirty="0" smtClean="0"/>
              <a:t> </a:t>
            </a:r>
            <a:r>
              <a:rPr lang="ru-RU" dirty="0" err="1" smtClean="0"/>
              <a:t>завдань</a:t>
            </a:r>
            <a:r>
              <a:rPr lang="ru-RU" dirty="0" smtClean="0"/>
              <a:t> </a:t>
            </a:r>
            <a:r>
              <a:rPr lang="ru-RU" dirty="0"/>
              <a:t>з</a:t>
            </a:r>
            <a:r>
              <a:rPr lang="ru-RU" dirty="0" smtClean="0"/>
              <a:t> теми «</a:t>
            </a:r>
            <a:r>
              <a:rPr lang="ru-RU" dirty="0" err="1" smtClean="0"/>
              <a:t>Кодування</a:t>
            </a:r>
            <a:r>
              <a:rPr lang="ru-RU" dirty="0" smtClean="0"/>
              <a:t> </a:t>
            </a:r>
            <a:r>
              <a:rPr lang="ru-RU" dirty="0" err="1" smtClean="0"/>
              <a:t>даних</a:t>
            </a:r>
            <a:r>
              <a:rPr lang="ru-RU" dirty="0" smtClean="0"/>
              <a:t>».</a:t>
            </a:r>
          </a:p>
          <a:p>
            <a:r>
              <a:rPr lang="ru-RU" dirty="0" smtClean="0"/>
              <a:t>З </a:t>
            </a:r>
            <a:r>
              <a:rPr lang="ru-RU" dirty="0" err="1" smtClean="0"/>
              <a:t>їх</a:t>
            </a:r>
            <a:r>
              <a:rPr lang="ru-RU" dirty="0" smtClean="0"/>
              <a:t> </a:t>
            </a:r>
            <a:r>
              <a:rPr lang="ru-RU" dirty="0" err="1" smtClean="0"/>
              <a:t>допомогою</a:t>
            </a:r>
            <a:r>
              <a:rPr lang="ru-RU" dirty="0" smtClean="0"/>
              <a:t> Ви </a:t>
            </a:r>
            <a:r>
              <a:rPr lang="ru-RU" dirty="0" err="1" smtClean="0"/>
              <a:t>зможете</a:t>
            </a:r>
            <a:r>
              <a:rPr lang="ru-RU" dirty="0" smtClean="0"/>
              <a:t> </a:t>
            </a:r>
            <a:r>
              <a:rPr lang="ru-RU" dirty="0" err="1" smtClean="0"/>
              <a:t>самостійно</a:t>
            </a:r>
            <a:r>
              <a:rPr lang="ru-RU" dirty="0" smtClean="0"/>
              <a:t> </a:t>
            </a:r>
            <a:r>
              <a:rPr lang="ru-RU" dirty="0" err="1" smtClean="0"/>
              <a:t>перевірити</a:t>
            </a:r>
            <a:r>
              <a:rPr lang="ru-RU" dirty="0" smtClean="0"/>
              <a:t> </a:t>
            </a:r>
            <a:r>
              <a:rPr lang="ru-RU" dirty="0" err="1" smtClean="0"/>
              <a:t>свої</a:t>
            </a:r>
            <a:r>
              <a:rPr lang="ru-RU" dirty="0" smtClean="0"/>
              <a:t> </a:t>
            </a:r>
            <a:r>
              <a:rPr lang="ru-RU" dirty="0" err="1" smtClean="0"/>
              <a:t>знання</a:t>
            </a:r>
            <a:r>
              <a:rPr lang="ru-RU" dirty="0" smtClean="0"/>
              <a:t> по </a:t>
            </a:r>
            <a:r>
              <a:rPr lang="ru-RU" dirty="0" err="1" smtClean="0"/>
              <a:t>даній</a:t>
            </a:r>
            <a:r>
              <a:rPr lang="ru-RU" dirty="0" smtClean="0"/>
              <a:t> </a:t>
            </a:r>
            <a:r>
              <a:rPr lang="ru-RU" dirty="0" err="1" smtClean="0"/>
              <a:t>темі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Кожен</a:t>
            </a:r>
            <a:r>
              <a:rPr lang="ru-RU" dirty="0" smtClean="0"/>
              <a:t> </a:t>
            </a:r>
            <a:r>
              <a:rPr lang="ru-RU" dirty="0"/>
              <a:t>слайд </a:t>
            </a:r>
            <a:r>
              <a:rPr lang="ru-RU" dirty="0" err="1"/>
              <a:t>супроводжується</a:t>
            </a:r>
            <a:r>
              <a:rPr lang="ru-RU" dirty="0"/>
              <a:t> текстом, </a:t>
            </a:r>
            <a:r>
              <a:rPr lang="ru-RU" dirty="0" err="1"/>
              <a:t>який</a:t>
            </a:r>
            <a:r>
              <a:rPr lang="ru-RU" dirty="0"/>
              <a:t> </a:t>
            </a:r>
            <a:r>
              <a:rPr lang="ru-RU" dirty="0" err="1"/>
              <a:t>пояснює</a:t>
            </a:r>
            <a:r>
              <a:rPr lang="ru-RU" dirty="0"/>
              <a:t> правила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smtClean="0"/>
              <a:t>тесту.</a:t>
            </a:r>
          </a:p>
          <a:p>
            <a:r>
              <a:rPr lang="uk-UA" dirty="0" smtClean="0"/>
              <a:t>Ваше завдання: збирати гриби у кошик. У разі помилки гриб перейде до їжачка. Бажаю успіху!  </a:t>
            </a:r>
            <a:endParaRPr lang="ru-RU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4001" y="4662712"/>
            <a:ext cx="1476671" cy="1685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2222E-6 L -0.57292 -0.0192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46" y="-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18868" y="1631701"/>
            <a:ext cx="2334222" cy="284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D:\документи\по уроках інформатики\на цифрові ресурси 2016\egiky4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4500" r="9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2120" y="1431205"/>
            <a:ext cx="3361521" cy="3025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4643438" y="4347924"/>
            <a:ext cx="1152698" cy="1097300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chemeClr val="tx2">
                    <a:lumMod val="75000"/>
                  </a:schemeClr>
                </a:solidFill>
              </a:rPr>
              <a:t>1 </a:t>
            </a:r>
            <a:r>
              <a:rPr lang="uk-UA" sz="1600" dirty="0" err="1" smtClean="0">
                <a:solidFill>
                  <a:schemeClr val="tx2">
                    <a:lumMod val="75000"/>
                  </a:schemeClr>
                </a:solidFill>
              </a:rPr>
              <a:t>бод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Прямоугольник с двумя скругленными соседними углами 15"/>
          <p:cNvSpPr/>
          <p:nvPr/>
        </p:nvSpPr>
        <p:spPr>
          <a:xfrm>
            <a:off x="879471" y="4347924"/>
            <a:ext cx="1028233" cy="1097300"/>
          </a:xfrm>
          <a:prstGeom prst="round2Same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chemeClr val="tx2">
                    <a:lumMod val="75000"/>
                  </a:schemeClr>
                </a:solidFill>
              </a:rPr>
              <a:t>1 біт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Прямоугольник с двумя скругленными соседними углами 16"/>
          <p:cNvSpPr/>
          <p:nvPr/>
        </p:nvSpPr>
        <p:spPr>
          <a:xfrm>
            <a:off x="6500826" y="4347924"/>
            <a:ext cx="1120086" cy="1097300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chemeClr val="tx2">
                    <a:lumMod val="75000"/>
                  </a:schemeClr>
                </a:solidFill>
              </a:rPr>
              <a:t>1 байт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Прямоугольник с двумя скругленными соседними углами 7"/>
          <p:cNvSpPr/>
          <p:nvPr/>
        </p:nvSpPr>
        <p:spPr>
          <a:xfrm>
            <a:off x="2699792" y="4347924"/>
            <a:ext cx="1080119" cy="1097300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chemeClr val="tx2">
                    <a:lumMod val="75000"/>
                  </a:schemeClr>
                </a:solidFill>
              </a:rPr>
              <a:t>1 </a:t>
            </a:r>
            <a:r>
              <a:rPr lang="uk-UA" sz="1600" dirty="0" err="1" smtClean="0">
                <a:solidFill>
                  <a:schemeClr val="tx2">
                    <a:lumMod val="75000"/>
                  </a:schemeClr>
                </a:solidFill>
              </a:rPr>
              <a:t>піксель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0614" y="5445224"/>
            <a:ext cx="8501062" cy="1296144"/>
          </a:xfrm>
          <a:prstGeom prst="roundRect">
            <a:avLst/>
          </a:prstGeom>
          <a:blipFill>
            <a:blip r:embed="rId7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 smtClean="0">
                <a:solidFill>
                  <a:schemeClr val="tx1"/>
                </a:solidFill>
              </a:rPr>
              <a:t>Вкажи правильну відповідь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611560" y="116632"/>
            <a:ext cx="7348838" cy="16462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За </a:t>
            </a:r>
            <a:r>
              <a:rPr lang="ru-RU" sz="2800" dirty="0" err="1">
                <a:solidFill>
                  <a:schemeClr val="tx1"/>
                </a:solidFill>
              </a:rPr>
              <a:t>мінімальну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одиницю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виміру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інформації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прийнятий</a:t>
            </a:r>
            <a:r>
              <a:rPr lang="ru-RU" sz="2800" dirty="0">
                <a:solidFill>
                  <a:schemeClr val="tx1"/>
                </a:solidFill>
              </a:rPr>
              <a:t>....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33463" y="526708"/>
            <a:ext cx="2689639" cy="349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22017E-7 L 0.25608 -0.417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95" y="-20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11111E-6 L 0.32396 -0.287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98" y="-1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0629 L 0.33871 0.1260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27" y="31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58002E-6 L 0.09341 -0.4079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0" y="-20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22017E-7 L 0.39774 -0.38622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78" y="-193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9798" y="1520974"/>
            <a:ext cx="2334222" cy="284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89" b="95000" l="4706" r="964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029367" y="1341438"/>
            <a:ext cx="2857292" cy="3025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4643436" y="4347924"/>
            <a:ext cx="1440731" cy="1097300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chemeClr val="tx2">
                    <a:lumMod val="75000"/>
                  </a:schemeClr>
                </a:solidFill>
              </a:rPr>
              <a:t>цифровий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Прямоугольник с двумя скругленными соседними углами 15"/>
          <p:cNvSpPr/>
          <p:nvPr/>
        </p:nvSpPr>
        <p:spPr>
          <a:xfrm>
            <a:off x="879471" y="4347924"/>
            <a:ext cx="1316265" cy="1097300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chemeClr val="tx2">
                    <a:lumMod val="75000"/>
                  </a:schemeClr>
                </a:solidFill>
              </a:rPr>
              <a:t>двійковий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Прямоугольник с двумя скругленными соседними углами 16"/>
          <p:cNvSpPr/>
          <p:nvPr/>
        </p:nvSpPr>
        <p:spPr>
          <a:xfrm>
            <a:off x="6500826" y="4347924"/>
            <a:ext cx="1167518" cy="1097300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chemeClr val="tx2">
                    <a:lumMod val="75000"/>
                  </a:schemeClr>
                </a:solidFill>
              </a:rPr>
              <a:t>лінійний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Прямоугольник с двумя скругленными соседними углами 7"/>
          <p:cNvSpPr/>
          <p:nvPr/>
        </p:nvSpPr>
        <p:spPr>
          <a:xfrm>
            <a:off x="2699792" y="4347924"/>
            <a:ext cx="1368152" cy="1097300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chemeClr val="tx2">
                    <a:lumMod val="75000"/>
                  </a:schemeClr>
                </a:solidFill>
              </a:rPr>
              <a:t>знаковий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0614" y="5445224"/>
            <a:ext cx="8501062" cy="1296144"/>
          </a:xfrm>
          <a:prstGeom prst="roundRect">
            <a:avLst/>
          </a:prstGeom>
          <a:blipFill>
            <a:blip r:embed="rId6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 smtClean="0">
                <a:solidFill>
                  <a:schemeClr val="tx1"/>
                </a:solidFill>
              </a:rPr>
              <a:t>Вкажи правильну відповідь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156176" y="1"/>
            <a:ext cx="7348838" cy="16462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Код, в </a:t>
            </a:r>
            <a:r>
              <a:rPr lang="ru-RU" sz="2800" dirty="0" err="1">
                <a:solidFill>
                  <a:schemeClr val="tx1"/>
                </a:solidFill>
              </a:rPr>
              <a:t>якому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використовується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тільки</a:t>
            </a:r>
            <a:r>
              <a:rPr lang="ru-RU" sz="2800" dirty="0">
                <a:solidFill>
                  <a:schemeClr val="tx1"/>
                </a:solidFill>
              </a:rPr>
              <a:t> два знаки, </a:t>
            </a:r>
            <a:r>
              <a:rPr lang="ru-RU" sz="2800" dirty="0" err="1">
                <a:solidFill>
                  <a:schemeClr val="tx1"/>
                </a:solidFill>
              </a:rPr>
              <a:t>називається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en-US" sz="2800" dirty="0" smtClean="0">
                <a:solidFill>
                  <a:schemeClr val="tx1"/>
                </a:solidFill>
              </a:rPr>
              <a:t>…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33463" y="526708"/>
            <a:ext cx="2689639" cy="349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978080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22017E-7 L 0.25608 -0.417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95" y="-20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50786E-6 L 0.30834 -0.3080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17" y="-154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0629 L 0.33871 0.1260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27" y="31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58002E-6 L 0.09341 -0.4079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0" y="-20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22017E-7 L 0.39774 -0.38622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78" y="-193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3352" y="1759603"/>
            <a:ext cx="2402600" cy="2154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556" b="78889" l="3500" r="94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779796" y="1090760"/>
            <a:ext cx="3021101" cy="2718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вал 4"/>
          <p:cNvSpPr/>
          <p:nvPr/>
        </p:nvSpPr>
        <p:spPr>
          <a:xfrm>
            <a:off x="1160166" y="4206084"/>
            <a:ext cx="785818" cy="959640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 smtClean="0">
              <a:solidFill>
                <a:schemeClr val="tx2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dirty="0" smtClean="0">
                <a:solidFill>
                  <a:schemeClr val="tx2"/>
                </a:solidFill>
              </a:rPr>
              <a:t>системна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750066" y="29369"/>
            <a:ext cx="5766149" cy="1815306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	</a:t>
            </a:r>
            <a:r>
              <a:rPr lang="ru-RU" sz="2000" dirty="0" err="1" smtClean="0">
                <a:solidFill>
                  <a:schemeClr val="tx1"/>
                </a:solidFill>
              </a:rPr>
              <a:t>Таблиця</a:t>
            </a:r>
            <a:r>
              <a:rPr lang="ru-RU" sz="2000" dirty="0">
                <a:solidFill>
                  <a:schemeClr val="tx1"/>
                </a:solidFill>
              </a:rPr>
              <a:t>, в </a:t>
            </a:r>
            <a:r>
              <a:rPr lang="ru-RU" sz="2000" dirty="0" err="1">
                <a:solidFill>
                  <a:schemeClr val="tx1"/>
                </a:solidFill>
              </a:rPr>
              <a:t>якій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у</a:t>
            </a:r>
            <a:r>
              <a:rPr lang="ru-RU" sz="2000" dirty="0" err="1" smtClean="0">
                <a:solidFill>
                  <a:schemeClr val="tx1"/>
                </a:solidFill>
              </a:rPr>
              <a:t>сім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символам </a:t>
            </a:r>
            <a:r>
              <a:rPr lang="ru-RU" sz="2000" dirty="0" err="1">
                <a:solidFill>
                  <a:schemeClr val="tx1"/>
                </a:solidFill>
              </a:rPr>
              <a:t>комп'ютерного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алфавіту</a:t>
            </a:r>
            <a:r>
              <a:rPr lang="ru-RU" sz="2000" dirty="0">
                <a:solidFill>
                  <a:schemeClr val="tx1"/>
                </a:solidFill>
              </a:rPr>
              <a:t> поставлено у </a:t>
            </a:r>
            <a:r>
              <a:rPr lang="ru-RU" sz="2000" dirty="0" err="1">
                <a:solidFill>
                  <a:schemeClr val="tx1"/>
                </a:solidFill>
              </a:rPr>
              <a:t>відповідність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порядкові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номери</a:t>
            </a:r>
            <a:r>
              <a:rPr lang="ru-RU" sz="2000" dirty="0">
                <a:solidFill>
                  <a:schemeClr val="tx1"/>
                </a:solidFill>
              </a:rPr>
              <a:t> (</a:t>
            </a:r>
            <a:r>
              <a:rPr lang="ru-RU" sz="2000" dirty="0" err="1">
                <a:solidFill>
                  <a:schemeClr val="tx1"/>
                </a:solidFill>
              </a:rPr>
              <a:t>коди</a:t>
            </a:r>
            <a:r>
              <a:rPr lang="ru-RU" sz="2000" dirty="0" smtClean="0">
                <a:solidFill>
                  <a:schemeClr val="tx1"/>
                </a:solidFill>
              </a:rPr>
              <a:t>).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928794" y="4214818"/>
            <a:ext cx="857256" cy="950906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 smtClean="0">
              <a:solidFill>
                <a:schemeClr val="tx2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dirty="0" smtClean="0">
                <a:solidFill>
                  <a:schemeClr val="tx2"/>
                </a:solidFill>
              </a:rPr>
              <a:t>операційна 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500562" y="4214817"/>
            <a:ext cx="857256" cy="95090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 smtClean="0">
              <a:solidFill>
                <a:schemeClr val="tx2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dirty="0" smtClean="0">
                <a:solidFill>
                  <a:schemeClr val="tx2"/>
                </a:solidFill>
              </a:rPr>
              <a:t>цифрова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3614736" y="4206084"/>
            <a:ext cx="850108" cy="959640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dirty="0" smtClean="0">
                <a:solidFill>
                  <a:schemeClr val="tx2">
                    <a:lumMod val="75000"/>
                  </a:schemeClr>
                </a:solidFill>
              </a:rPr>
              <a:t>кодування</a:t>
            </a:r>
            <a:endParaRPr lang="ru-RU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4313" y="5214938"/>
            <a:ext cx="8501062" cy="1357312"/>
          </a:xfrm>
          <a:prstGeom prst="roundRect">
            <a:avLst/>
          </a:prstGeom>
          <a:blipFill>
            <a:blip r:embed="rId8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 smtClean="0">
                <a:solidFill>
                  <a:schemeClr val="tx1"/>
                </a:solidFill>
              </a:rPr>
              <a:t>Вибери правильну відповідь, що складається з двох слів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786050" y="4214817"/>
            <a:ext cx="828686" cy="950907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dirty="0" err="1" smtClean="0">
                <a:solidFill>
                  <a:schemeClr val="tx2"/>
                </a:solidFill>
              </a:rPr>
              <a:t>обєктна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357818" y="4214818"/>
            <a:ext cx="798358" cy="950906"/>
          </a:xfrm>
          <a:prstGeom prst="ellipse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dirty="0" smtClean="0">
                <a:solidFill>
                  <a:schemeClr val="tx2">
                    <a:lumMod val="75000"/>
                  </a:schemeClr>
                </a:solidFill>
              </a:rPr>
              <a:t>таблиця</a:t>
            </a:r>
            <a:endParaRPr lang="ru-RU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215074" y="4214817"/>
            <a:ext cx="857256" cy="95090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 smtClean="0">
              <a:solidFill>
                <a:schemeClr val="tx2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>
              <a:solidFill>
                <a:schemeClr val="tx2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dirty="0" smtClean="0">
                <a:solidFill>
                  <a:schemeClr val="tx2"/>
                </a:solidFill>
              </a:rPr>
              <a:t>символьна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7072329" y="4214818"/>
            <a:ext cx="799451" cy="950906"/>
          </a:xfrm>
          <a:prstGeom prst="ellipse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 smtClean="0">
              <a:solidFill>
                <a:schemeClr val="tx2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dirty="0" smtClean="0">
                <a:solidFill>
                  <a:schemeClr val="tx2"/>
                </a:solidFill>
              </a:rPr>
              <a:t>двійкова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7871781" y="4214818"/>
            <a:ext cx="857256" cy="950906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 smtClean="0">
              <a:solidFill>
                <a:schemeClr val="tx2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dirty="0" smtClean="0">
                <a:solidFill>
                  <a:schemeClr val="tx2"/>
                </a:solidFill>
              </a:rPr>
              <a:t>текстова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357158" y="4214818"/>
            <a:ext cx="785818" cy="950906"/>
          </a:xfrm>
          <a:prstGeom prst="ellipse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dirty="0" smtClean="0">
                <a:solidFill>
                  <a:schemeClr val="tx2"/>
                </a:solidFill>
              </a:rPr>
              <a:t>файлова</a:t>
            </a:r>
            <a:endParaRPr lang="ru-RU" sz="1200" dirty="0">
              <a:solidFill>
                <a:schemeClr val="tx2"/>
              </a:solidFill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09895" y="678000"/>
            <a:ext cx="2724208" cy="3544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64514 -0.4458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57" y="-2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0.5283 -0.4231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06" y="-21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0.28386 -0.4673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84" y="-23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20259E-6 L 0.01875 -0.2775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" y="-138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8 0.06914 L 0.28698 0.0376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-15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0.45712 -0.45672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47" y="-2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3728E-6 L -0.17673 -0.2990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37" y="-14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 nodeType="clickPar">
                      <p:stCondLst>
                        <p:cond delay="0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02587 -0.4882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-2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0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-0.07708 -0.42524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54" y="-2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 nodeType="clickPar">
                      <p:stCondLst>
                        <p:cond delay="0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L 0.70938 -0.4358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69" y="-2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0.08056 -0.4673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8" y="-23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5" name="Picture 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389208"/>
            <a:ext cx="2846882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0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00" b="93889" l="2941" r="941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884494" y="600443"/>
            <a:ext cx="2939605" cy="3112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2267744" y="4099075"/>
            <a:ext cx="1118277" cy="1294645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solidFill>
                  <a:schemeClr val="tx2"/>
                </a:solidFill>
              </a:rPr>
              <a:t>8 біт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6" name="Прямоугольник с двумя скругленными соседними углами 15"/>
          <p:cNvSpPr/>
          <p:nvPr/>
        </p:nvSpPr>
        <p:spPr>
          <a:xfrm>
            <a:off x="5796136" y="4099076"/>
            <a:ext cx="1012946" cy="1341813"/>
          </a:xfrm>
          <a:prstGeom prst="round2Same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solidFill>
                  <a:schemeClr val="tx2"/>
                </a:solidFill>
              </a:rPr>
              <a:t>2 біт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95535" y="5445125"/>
            <a:ext cx="8319839" cy="1127125"/>
          </a:xfrm>
          <a:prstGeom prst="roundRect">
            <a:avLst/>
          </a:prstGeom>
          <a:blipFill>
            <a:blip r:embed="rId7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 smtClean="0">
                <a:solidFill>
                  <a:schemeClr val="tx1"/>
                </a:solidFill>
              </a:rPr>
              <a:t>Чому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  <a:r>
              <a:rPr lang="ru-RU" sz="3600" b="1" dirty="0" err="1">
                <a:solidFill>
                  <a:schemeClr val="tx1"/>
                </a:solidFill>
              </a:rPr>
              <a:t>дорівнює</a:t>
            </a:r>
            <a:r>
              <a:rPr lang="ru-RU" sz="3600" b="1" dirty="0">
                <a:solidFill>
                  <a:schemeClr val="tx1"/>
                </a:solidFill>
              </a:rPr>
              <a:t> 1 байт?</a:t>
            </a:r>
          </a:p>
        </p:txBody>
      </p:sp>
      <p:sp>
        <p:nvSpPr>
          <p:cNvPr id="10" name="Прямоугольник с двумя скругленными соседними углами 9"/>
          <p:cNvSpPr/>
          <p:nvPr/>
        </p:nvSpPr>
        <p:spPr>
          <a:xfrm>
            <a:off x="4049589" y="4099076"/>
            <a:ext cx="1063401" cy="1346049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chemeClr val="tx2"/>
                </a:solidFill>
              </a:rPr>
              <a:t>10</a:t>
            </a:r>
            <a:r>
              <a:rPr lang="en-US" sz="1600" dirty="0" smtClean="0">
                <a:solidFill>
                  <a:schemeClr val="tx2"/>
                </a:solidFill>
              </a:rPr>
              <a:t>24</a:t>
            </a:r>
            <a:r>
              <a:rPr lang="uk-UA" sz="1600" dirty="0" smtClean="0">
                <a:solidFill>
                  <a:schemeClr val="tx2"/>
                </a:solidFill>
              </a:rPr>
              <a:t> </a:t>
            </a:r>
            <a:r>
              <a:rPr lang="uk-UA" sz="1600" dirty="0">
                <a:solidFill>
                  <a:schemeClr val="tx2"/>
                </a:solidFill>
              </a:rPr>
              <a:t>біт</a:t>
            </a:r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360476" y="1822721"/>
            <a:ext cx="2682737" cy="3046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с двумя скругленными соседними углами 18"/>
          <p:cNvSpPr/>
          <p:nvPr/>
        </p:nvSpPr>
        <p:spPr>
          <a:xfrm>
            <a:off x="7297132" y="4099075"/>
            <a:ext cx="1008112" cy="1341813"/>
          </a:xfrm>
          <a:prstGeom prst="round2Same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 smtClean="0">
                <a:solidFill>
                  <a:schemeClr val="tx2"/>
                </a:solidFill>
              </a:rPr>
              <a:t>10 </a:t>
            </a:r>
            <a:r>
              <a:rPr lang="uk-UA" sz="2000" dirty="0">
                <a:solidFill>
                  <a:schemeClr val="tx2"/>
                </a:solidFill>
              </a:rPr>
              <a:t>біт</a:t>
            </a:r>
            <a:endParaRPr lang="ru-RU" sz="2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7037E-7 L 0.13559 -0.4546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2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02683E-6 L 0.27066 0.004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24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 nodeType="clickPar">
                      <p:stCondLst>
                        <p:cond delay="0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0.11007 -0.465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3" y="-2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26667 -0.5108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33" y="-2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96296E-6 L -0.03958 -0.4861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" y="-24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9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4328" y="1813625"/>
            <a:ext cx="2743375" cy="3344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7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5000" r="9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214249" y="1891598"/>
            <a:ext cx="2777920" cy="2500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973486" y="408657"/>
            <a:ext cx="1008111" cy="1280228"/>
          </a:xfrm>
          <a:prstGeom prst="round2Same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вісім</a:t>
            </a:r>
            <a:endParaRPr lang="ru-RU" sz="1600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с двумя скругленными соседними углами 15"/>
          <p:cNvSpPr/>
          <p:nvPr/>
        </p:nvSpPr>
        <p:spPr>
          <a:xfrm>
            <a:off x="2627784" y="422050"/>
            <a:ext cx="1008112" cy="1253442"/>
          </a:xfrm>
          <a:prstGeom prst="round2Same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r>
              <a:rPr lang="uk-UA" sz="160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ев’ять</a:t>
            </a:r>
            <a:endParaRPr lang="ru-RU" sz="1600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4313" y="5214938"/>
            <a:ext cx="8501062" cy="1357312"/>
          </a:xfrm>
          <a:prstGeom prst="roundRect">
            <a:avLst/>
          </a:prstGeom>
          <a:blipFill>
            <a:blip r:embed="rId7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	</a:t>
            </a:r>
            <a:r>
              <a:rPr lang="uk-UA" sz="4000" b="1" dirty="0" smtClean="0">
                <a:solidFill>
                  <a:schemeClr val="tx1"/>
                </a:solidFill>
              </a:rPr>
              <a:t>Скільки різних кодів можна скласти з трьох бітів?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с двумя скругленными соседними углами 9"/>
          <p:cNvSpPr/>
          <p:nvPr/>
        </p:nvSpPr>
        <p:spPr>
          <a:xfrm>
            <a:off x="4387363" y="444462"/>
            <a:ext cx="1007256" cy="1221171"/>
          </a:xfrm>
          <a:prstGeom prst="round2Same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три</a:t>
            </a:r>
            <a:endParaRPr lang="ru-RU" sz="1600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772816" y="1646238"/>
            <a:ext cx="2581407" cy="3358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с двумя скругленными соседними углами 13"/>
          <p:cNvSpPr/>
          <p:nvPr/>
        </p:nvSpPr>
        <p:spPr>
          <a:xfrm>
            <a:off x="6087703" y="414617"/>
            <a:ext cx="1008112" cy="1280863"/>
          </a:xfrm>
          <a:prstGeom prst="round2Same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шість</a:t>
            </a:r>
            <a:endParaRPr lang="ru-RU" sz="1600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0.34635 0.3261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9" y="1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6 L 0.32361 0.03611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81" y="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 nodeType="clickPar">
                      <p:stCondLst>
                        <p:cond delay="0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2222E-6 L 0.48038 0.2564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10" y="1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7 L 0.3309 0.23611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45" y="1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14 -0.00023 L 0.16667 0.2307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32" y="11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3725" y="1552388"/>
            <a:ext cx="2479425" cy="302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56" b="92778" l="5294" r="941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068772" y="1772816"/>
            <a:ext cx="2857292" cy="3025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4643438" y="4606992"/>
            <a:ext cx="1224706" cy="1025292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10 біт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с двумя скругленными соседними углами 15"/>
              <p:cNvSpPr/>
              <p:nvPr/>
            </p:nvSpPr>
            <p:spPr>
              <a:xfrm>
                <a:off x="2958290" y="4606992"/>
                <a:ext cx="1172249" cy="1025292"/>
              </a:xfrm>
              <a:prstGeom prst="round2SameRect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1600" i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 Math"/>
                        </a:rPr>
                        <m:t>2  байта</m:t>
                      </m:r>
                    </m:oMath>
                  </m:oMathPara>
                </a14:m>
                <a:endParaRPr/>
              </a:p>
            </p:txBody>
          </p:sp>
        </mc:Choice>
        <mc:Fallback xmlns="">
          <p:sp>
            <p:nvSpPr>
              <p:cNvPr id="16" name="Прямоугольник с двумя скругленными соседними углами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8290" y="4606992"/>
                <a:ext cx="1172249" cy="1025292"/>
              </a:xfrm>
              <a:prstGeom prst="round2Same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Прямоугольник с двумя скругленными соседними углами 16"/>
          <p:cNvSpPr/>
          <p:nvPr/>
        </p:nvSpPr>
        <p:spPr>
          <a:xfrm>
            <a:off x="6500826" y="4614322"/>
            <a:ext cx="1167518" cy="1025292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12 байт</a:t>
            </a:r>
          </a:p>
        </p:txBody>
      </p:sp>
      <p:sp>
        <p:nvSpPr>
          <p:cNvPr id="8" name="Прямоугольник с двумя скругленными соседними углами 7"/>
          <p:cNvSpPr/>
          <p:nvPr/>
        </p:nvSpPr>
        <p:spPr>
          <a:xfrm>
            <a:off x="1047637" y="4606992"/>
            <a:ext cx="1224136" cy="1025292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3 байта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0614" y="5632284"/>
            <a:ext cx="8501062" cy="1109084"/>
          </a:xfrm>
          <a:prstGeom prst="roundRect">
            <a:avLst/>
          </a:prstGeom>
          <a:blipFill>
            <a:blip r:embed="rId7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 smtClean="0">
                <a:solidFill>
                  <a:schemeClr val="tx1"/>
                </a:solidFill>
              </a:rPr>
              <a:t>Вкажи правильну відповідь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419086" y="1148870"/>
            <a:ext cx="2699700" cy="3137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435158" y="123874"/>
            <a:ext cx="7449210" cy="152236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	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Скільки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інформації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потрібно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для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зберігання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одного символу в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таблиці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Unicode</a:t>
            </a:r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?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673261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22222E-6 L 0.24827 -0.383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13" y="-1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2.22222E-6 L 0.1125 -0.32014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-1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0.06175 L 0.28611 0.0617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L 0.07969 -0.37362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76" y="-18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22222E-6 L 0.6257 -0.3724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85" y="-1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66813" y="1772816"/>
            <a:ext cx="2479425" cy="302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D:\документи\по уроках інформатики\на цифрові ресурси 2016\egiky4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4500" r="9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39342" y="1509331"/>
            <a:ext cx="3361521" cy="3025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4643438" y="4606992"/>
            <a:ext cx="1224706" cy="1025292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chemeClr val="tx2">
                    <a:lumMod val="75000"/>
                  </a:schemeClr>
                </a:solidFill>
              </a:rPr>
              <a:t>2 </a:t>
            </a: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байта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с двумя скругленными соседними углами 15"/>
              <p:cNvSpPr/>
              <p:nvPr/>
            </p:nvSpPr>
            <p:spPr>
              <a:xfrm>
                <a:off x="2958290" y="4606992"/>
                <a:ext cx="1172249" cy="1025292"/>
              </a:xfrm>
              <a:prstGeom prst="round2SameRect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1600" i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 Math"/>
                        </a:rPr>
                        <m:t>1  байт</m:t>
                      </m:r>
                    </m:oMath>
                  </m:oMathPara>
                </a14:m>
                <a:endParaRPr/>
              </a:p>
            </p:txBody>
          </p:sp>
        </mc:Choice>
        <mc:Fallback xmlns="">
          <p:sp>
            <p:nvSpPr>
              <p:cNvPr id="16" name="Прямоугольник с двумя скругленными соседними углами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8290" y="4606992"/>
                <a:ext cx="1172249" cy="1025292"/>
              </a:xfrm>
              <a:prstGeom prst="round2Same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Прямоугольник с двумя скругленными соседними углами 16"/>
          <p:cNvSpPr/>
          <p:nvPr/>
        </p:nvSpPr>
        <p:spPr>
          <a:xfrm>
            <a:off x="6500826" y="4614322"/>
            <a:ext cx="1167518" cy="1025292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12 байт</a:t>
            </a:r>
          </a:p>
        </p:txBody>
      </p:sp>
      <p:sp>
        <p:nvSpPr>
          <p:cNvPr id="8" name="Прямоугольник с двумя скругленными соседними углами 7"/>
          <p:cNvSpPr/>
          <p:nvPr/>
        </p:nvSpPr>
        <p:spPr>
          <a:xfrm>
            <a:off x="1047637" y="4606992"/>
            <a:ext cx="1224136" cy="1025292"/>
          </a:xfrm>
          <a:prstGeom prst="round2Same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10біт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0614" y="5624571"/>
            <a:ext cx="8501062" cy="1109084"/>
          </a:xfrm>
          <a:prstGeom prst="roundRect">
            <a:avLst/>
          </a:prstGeom>
          <a:blipFill>
            <a:blip r:embed="rId7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 smtClean="0">
                <a:solidFill>
                  <a:schemeClr val="tx1"/>
                </a:solidFill>
              </a:rPr>
              <a:t>Вкажи правильну відповідь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280614" y="106445"/>
            <a:ext cx="8251825" cy="1890630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err="1">
                <a:solidFill>
                  <a:schemeClr val="tx1"/>
                </a:solidFill>
              </a:rPr>
              <a:t>Скільки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інформації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потрібно</a:t>
            </a:r>
            <a:r>
              <a:rPr lang="ru-RU" sz="2800" dirty="0">
                <a:solidFill>
                  <a:schemeClr val="tx1"/>
                </a:solidFill>
              </a:rPr>
              <a:t> для </a:t>
            </a:r>
            <a:r>
              <a:rPr lang="ru-RU" sz="2800" dirty="0" err="1">
                <a:solidFill>
                  <a:schemeClr val="tx1"/>
                </a:solidFill>
              </a:rPr>
              <a:t>зберігання</a:t>
            </a:r>
            <a:r>
              <a:rPr lang="ru-RU" sz="2800" dirty="0">
                <a:solidFill>
                  <a:schemeClr val="tx1"/>
                </a:solidFill>
              </a:rPr>
              <a:t> одного символу в </a:t>
            </a:r>
            <a:r>
              <a:rPr lang="ru-RU" sz="2800" dirty="0" err="1">
                <a:solidFill>
                  <a:schemeClr val="tx1"/>
                </a:solidFill>
              </a:rPr>
              <a:t>таблиці</a:t>
            </a:r>
            <a:r>
              <a:rPr lang="ru-RU" sz="2800" dirty="0">
                <a:solidFill>
                  <a:schemeClr val="tx1"/>
                </a:solidFill>
              </a:rPr>
              <a:t> ASCII?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419086" y="1148870"/>
            <a:ext cx="2699700" cy="3137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808477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7.40741E-7 L 0.24826 -0.4398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13" y="-2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2.22222E-6 L 0.10469 -0.30949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6" y="-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0.06175 L 0.28611 0.0617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0.08768 -0.429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-2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22222E-6 L 0.6257 -0.43542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85" y="-2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4F4F4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813</TotalTime>
  <Words>297</Words>
  <Application>Microsoft Office PowerPoint</Application>
  <PresentationFormat>Экран (4:3)</PresentationFormat>
  <Paragraphs>91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Остин</vt:lpstr>
      <vt:lpstr>Тестування у формі гри «Збери гриби у кошик» </vt:lpstr>
      <vt:lpstr>Правила тестування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 використаних джерел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Суманов</dc:creator>
  <cp:lastModifiedBy>Admin</cp:lastModifiedBy>
  <cp:revision>65</cp:revision>
  <dcterms:created xsi:type="dcterms:W3CDTF">2011-11-03T13:31:51Z</dcterms:created>
  <dcterms:modified xsi:type="dcterms:W3CDTF">2016-02-17T18:39:39Z</dcterms:modified>
</cp:coreProperties>
</file>