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8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75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7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8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jpeg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2.gi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57972" y="4941168"/>
            <a:ext cx="3600400" cy="1440160"/>
          </a:xfrm>
        </p:spPr>
        <p:txBody>
          <a:bodyPr>
            <a:normAutofit fontScale="92500"/>
          </a:bodyPr>
          <a:lstStyle/>
          <a:p>
            <a:pPr lvl="0" eaLnBrk="0" fontAlgn="base" hangingPunct="0">
              <a:lnSpc>
                <a:spcPct val="90000"/>
              </a:lnSpc>
              <a:spcAft>
                <a:spcPct val="0"/>
              </a:spcAft>
            </a:pPr>
            <a:r>
              <a:rPr lang="uk-UA" sz="2000" kern="0" dirty="0" smtClean="0">
                <a:solidFill>
                  <a:schemeClr val="accent1">
                    <a:lumMod val="75000"/>
                  </a:schemeClr>
                </a:solidFill>
                <a:latin typeface="Tahoma"/>
              </a:rPr>
              <a:t>Розробила</a:t>
            </a:r>
            <a:endParaRPr lang="uk-UA" sz="2000" kern="0" dirty="0">
              <a:solidFill>
                <a:schemeClr val="accent1">
                  <a:lumMod val="75000"/>
                </a:schemeClr>
              </a:solidFill>
              <a:latin typeface="Tahoma"/>
            </a:endParaRP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</a:pPr>
            <a:r>
              <a:rPr lang="uk-UA" sz="2000" kern="0" dirty="0">
                <a:solidFill>
                  <a:schemeClr val="accent1">
                    <a:lumMod val="75000"/>
                  </a:schemeClr>
                </a:solidFill>
                <a:latin typeface="Tahoma"/>
              </a:rPr>
              <a:t>Зозуля Тамара Василівна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</a:pPr>
            <a:r>
              <a:rPr lang="uk-UA" sz="2000" kern="0" dirty="0">
                <a:solidFill>
                  <a:schemeClr val="accent1">
                    <a:lumMod val="75000"/>
                  </a:schemeClr>
                </a:solidFill>
                <a:latin typeface="Tahoma"/>
              </a:rPr>
              <a:t>в</a:t>
            </a:r>
            <a:r>
              <a:rPr lang="uk-UA" sz="2000" kern="0" dirty="0" smtClean="0">
                <a:solidFill>
                  <a:schemeClr val="accent1">
                    <a:lumMod val="75000"/>
                  </a:schemeClr>
                </a:solidFill>
                <a:latin typeface="Tahoma"/>
              </a:rPr>
              <a:t>читель </a:t>
            </a:r>
            <a:r>
              <a:rPr lang="uk-UA" sz="2000" kern="0" dirty="0">
                <a:solidFill>
                  <a:schemeClr val="accent1">
                    <a:lumMod val="75000"/>
                  </a:schemeClr>
                </a:solidFill>
                <a:latin typeface="Tahoma"/>
              </a:rPr>
              <a:t>інформатики 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</a:pPr>
            <a:r>
              <a:rPr lang="uk-UA" sz="2000" kern="0" dirty="0" err="1">
                <a:solidFill>
                  <a:schemeClr val="accent1">
                    <a:lumMod val="75000"/>
                  </a:schemeClr>
                </a:solidFill>
                <a:latin typeface="Tahoma"/>
              </a:rPr>
              <a:t>В’язівської</a:t>
            </a:r>
            <a:r>
              <a:rPr lang="uk-UA" sz="2000" kern="0" dirty="0">
                <a:solidFill>
                  <a:schemeClr val="accent1">
                    <a:lumMod val="75000"/>
                  </a:schemeClr>
                </a:solidFill>
                <a:latin typeface="Tahoma"/>
              </a:rPr>
              <a:t> ЗОШ І-ІІІ </a:t>
            </a:r>
            <a:r>
              <a:rPr lang="uk-UA" sz="2000" kern="0" dirty="0" smtClean="0">
                <a:solidFill>
                  <a:schemeClr val="accent1">
                    <a:lumMod val="75000"/>
                  </a:schemeClr>
                </a:solidFill>
                <a:latin typeface="Tahoma"/>
              </a:rPr>
              <a:t>ступенів</a:t>
            </a:r>
            <a:endParaRPr lang="ru-RU" sz="2000" kern="0" dirty="0">
              <a:solidFill>
                <a:schemeClr val="accent1">
                  <a:lumMod val="75000"/>
                </a:schemeClr>
              </a:solidFill>
              <a:latin typeface="Tahoma"/>
            </a:endParaRPr>
          </a:p>
        </p:txBody>
      </p:sp>
      <p:pic>
        <p:nvPicPr>
          <p:cNvPr id="7" name="Picture 2" descr="D:\документи\зображення і фото\анімація\shkolnye_kartinki_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522" y="601472"/>
            <a:ext cx="1653731" cy="112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51725" y="3933056"/>
            <a:ext cx="2031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 клас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796" y="188637"/>
            <a:ext cx="1591893" cy="1591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855218" y="1435740"/>
            <a:ext cx="5821238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0"/>
              </a:spcAft>
            </a:pPr>
            <a:r>
              <a:rPr lang="uk-UA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ahoma" pitchFamily="34" charset="0"/>
                <a:ea typeface="Batang"/>
                <a:cs typeface="Tahoma" pitchFamily="34" charset="0"/>
              </a:rPr>
              <a:t>Двійкове кодування. Одиниці вимірювання довжини двійкового коду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ahoma" pitchFamily="34" charset="0"/>
                <a:ea typeface="Batang"/>
                <a:cs typeface="Tahoma" pitchFamily="34" charset="0"/>
              </a:rPr>
              <a:t>.</a:t>
            </a:r>
          </a:p>
          <a:p>
            <a:pPr marL="457200" algn="ctr">
              <a:lnSpc>
                <a:spcPct val="150000"/>
              </a:lnSpc>
              <a:spcAft>
                <a:spcPts val="0"/>
              </a:spcAft>
            </a:pPr>
            <a:r>
              <a:rPr lang="uk-UA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ahoma" pitchFamily="34" charset="0"/>
                <a:ea typeface="Batang"/>
                <a:cs typeface="Tahoma" pitchFamily="34" charset="0"/>
              </a:rPr>
              <a:t>Кодування символів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88637"/>
            <a:ext cx="1736778" cy="122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724053"/>
            <a:ext cx="511256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Перетворення</a:t>
            </a:r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 в </a:t>
            </a:r>
            <a:r>
              <a:rPr lang="ru-RU" sz="2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інші</a:t>
            </a:r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одиниці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19963"/>
            <a:ext cx="189547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2060848"/>
            <a:ext cx="734481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lvl="0" indent="-469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000" b="1" kern="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25 Кб</a:t>
            </a:r>
            <a:r>
              <a:rPr lang="en-US" sz="2000" b="1" kern="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=</a:t>
            </a:r>
          </a:p>
          <a:p>
            <a:pPr marL="469900" lvl="0" indent="-469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	=25</a:t>
            </a:r>
            <a:r>
              <a:rPr lang="en-US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·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1024=</a:t>
            </a:r>
            <a:r>
              <a:rPr lang="ru-RU" sz="2000" kern="0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25600 </a:t>
            </a:r>
            <a:r>
              <a:rPr lang="ru-RU" sz="2000" kern="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байт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469900" lvl="0" indent="-469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	=25</a:t>
            </a:r>
            <a:r>
              <a:rPr lang="en-US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·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1024</a:t>
            </a:r>
            <a:r>
              <a:rPr lang="en-US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·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8=</a:t>
            </a:r>
            <a:r>
              <a:rPr lang="ru-RU" sz="2000" kern="0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204800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kern="0" dirty="0" err="1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біт</a:t>
            </a:r>
            <a:endParaRPr lang="ru-RU" sz="2000" kern="0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  <a:p>
            <a:pPr marL="469900" lvl="0" indent="-469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en-US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uk-UA" sz="2000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=25:1024=</a:t>
            </a:r>
            <a:r>
              <a:rPr lang="ru-RU" sz="2000" kern="0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0,0244140625 </a:t>
            </a:r>
            <a:r>
              <a:rPr lang="ru-RU" sz="2000" kern="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Мб </a:t>
            </a:r>
          </a:p>
          <a:p>
            <a:pPr marL="469900" lvl="0" indent="-469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	=25:1024</a:t>
            </a:r>
            <a:r>
              <a:rPr lang="en-US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:1024</a:t>
            </a:r>
            <a:r>
              <a:rPr lang="en-US" sz="2000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=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Гб</a:t>
            </a:r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1259633" y="4302125"/>
            <a:ext cx="7416823" cy="1752600"/>
            <a:chOff x="340" y="2614"/>
            <a:chExt cx="5035" cy="1104"/>
          </a:xfrm>
        </p:grpSpPr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>
              <a:off x="2018" y="2931"/>
              <a:ext cx="1633" cy="227"/>
            </a:xfrm>
            <a:prstGeom prst="rightArrow">
              <a:avLst>
                <a:gd name="adj1" fmla="val 50000"/>
                <a:gd name="adj2" fmla="val 179846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340" y="2840"/>
              <a:ext cx="1724" cy="72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великі</a:t>
              </a:r>
              <a:r>
                <a:rPr kumimoji="0" lang="ru-RU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одиниці</a:t>
              </a:r>
              <a:endPara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3651" y="2840"/>
              <a:ext cx="1724" cy="72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малі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одиниці</a:t>
              </a: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 flipH="1">
              <a:off x="2064" y="3249"/>
              <a:ext cx="1587" cy="227"/>
            </a:xfrm>
            <a:prstGeom prst="rightArrow">
              <a:avLst>
                <a:gd name="adj1" fmla="val 50000"/>
                <a:gd name="adj2" fmla="val 17478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2200" y="3430"/>
              <a:ext cx="136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itchFamily="34" charset="0"/>
                </a:rPr>
                <a:t>ділення</a:t>
              </a: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2200" y="2614"/>
              <a:ext cx="136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itchFamily="34" charset="0"/>
                </a:rPr>
                <a:t>множення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81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763688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259632" y="1556793"/>
            <a:ext cx="7235080" cy="3312368"/>
          </a:xfrm>
        </p:spPr>
        <p:txBody>
          <a:bodyPr/>
          <a:lstStyle/>
          <a:p>
            <a:pPr indent="354013" algn="just">
              <a:lnSpc>
                <a:spcPct val="150000"/>
              </a:lnSpc>
            </a:pP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пам’яті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комп’ютера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будь-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який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текст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зберігається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у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вигляді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послідовності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кодів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символів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тобто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замість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літери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зберігається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його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номер в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кодовій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таблиці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Зображення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літер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і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символів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формується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тільки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у 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момент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їх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виведення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екран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або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папір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 </a:t>
            </a:r>
            <a:endParaRPr lang="ru-RU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just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272211"/>
            <a:ext cx="3021831" cy="1851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548680"/>
            <a:ext cx="6192688" cy="1224135"/>
          </a:xfrm>
        </p:spPr>
        <p:txBody>
          <a:bodyPr>
            <a:normAutofit/>
          </a:bodyPr>
          <a:lstStyle/>
          <a:p>
            <a:pPr algn="ctr"/>
            <a:r>
              <a:rPr lang="ru-RU" sz="2800" b="0" cap="none" dirty="0" err="1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Двійкове</a:t>
            </a:r>
            <a:r>
              <a:rPr lang="ru-RU" sz="2800" b="0" cap="none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  </a:t>
            </a:r>
            <a:r>
              <a:rPr lang="ru-RU" sz="2800" b="0" cap="none" dirty="0" err="1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кодування</a:t>
            </a:r>
            <a:r>
              <a:rPr lang="ru-RU" sz="2800" b="0" cap="none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800" b="0" cap="none" dirty="0" err="1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текстової</a:t>
            </a:r>
            <a:r>
              <a:rPr lang="ru-RU" sz="2800" b="0" cap="none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  </a:t>
            </a:r>
            <a:r>
              <a:rPr lang="ru-RU" sz="2800" b="0" cap="none" dirty="0" err="1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інформації</a:t>
            </a:r>
            <a:endParaRPr lang="ru-RU" sz="2800" b="0" dirty="0">
              <a:solidFill>
                <a:schemeClr val="accent1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06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88639"/>
            <a:ext cx="1779498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19949"/>
            <a:ext cx="6192688" cy="1074043"/>
          </a:xfrm>
        </p:spPr>
        <p:txBody>
          <a:bodyPr/>
          <a:lstStyle/>
          <a:p>
            <a:pPr algn="ctr"/>
            <a:r>
              <a:rPr lang="ru-RU" sz="2800" b="0" cap="none" dirty="0" err="1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Двійкове</a:t>
            </a:r>
            <a:r>
              <a:rPr lang="ru-RU" sz="2800" b="0" cap="none" dirty="0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  </a:t>
            </a:r>
            <a:r>
              <a:rPr lang="ru-RU" sz="2800" b="0" cap="none" dirty="0" err="1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кодування</a:t>
            </a:r>
            <a:r>
              <a:rPr lang="ru-RU" sz="2800" b="0" cap="none" dirty="0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800" b="0" cap="none" dirty="0" err="1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текстової</a:t>
            </a:r>
            <a:r>
              <a:rPr lang="ru-RU" sz="2800" b="0" cap="none" dirty="0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  </a:t>
            </a:r>
            <a:r>
              <a:rPr lang="ru-RU" sz="2800" b="0" cap="none" dirty="0" err="1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інформації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1640" y="2035088"/>
            <a:ext cx="7163073" cy="1944216"/>
          </a:xfrm>
        </p:spPr>
        <p:txBody>
          <a:bodyPr>
            <a:normAutofit/>
          </a:bodyPr>
          <a:lstStyle/>
          <a:p>
            <a:pPr lvl="0" indent="360363" algn="just" eaLnBrk="0" fontAlgn="base" hangingPunct="0">
              <a:lnSpc>
                <a:spcPct val="150000"/>
              </a:lnSpc>
              <a:spcAft>
                <a:spcPts val="300"/>
              </a:spcAft>
              <a:buClr>
                <a:srgbClr val="C3260C"/>
              </a:buClr>
              <a:buSzPct val="130000"/>
              <a:defRPr/>
            </a:pP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Кодування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полягає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тому, </a:t>
            </a: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що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кожному </a:t>
            </a:r>
            <a:r>
              <a:rPr lang="ru-RU" dirty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символу ставиться 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у </a:t>
            </a: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відповідність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унікальний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двійковий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код </a:t>
            </a: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від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00000000 до 11111111 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або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десятковий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код </a:t>
            </a:r>
            <a:r>
              <a:rPr lang="ru-RU" dirty="0" err="1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від</a:t>
            </a:r>
            <a:r>
              <a:rPr lang="ru-RU" dirty="0" smtClean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rgbClr val="F14124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0 до 255).</a:t>
            </a:r>
          </a:p>
          <a:p>
            <a:endParaRPr lang="ru-RU" dirty="0"/>
          </a:p>
        </p:txBody>
      </p:sp>
      <p:pic>
        <p:nvPicPr>
          <p:cNvPr id="4" name="Picture 4" descr="C:\Documents and Settings\admin\Рабочий стол\Text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2094">
            <a:off x="2020182" y="4070920"/>
            <a:ext cx="2381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55936" y="407707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i="1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Відповідність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коду </a:t>
            </a:r>
            <a:r>
              <a:rPr lang="ru-RU" i="1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певному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символу — </a:t>
            </a:r>
            <a:r>
              <a:rPr lang="ru-RU" i="1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це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i="1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питання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i="1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домовленості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i="1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зафіксованою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 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кодовою таблицею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.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/>
            </a:r>
            <a:b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</a:b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Для </a:t>
            </a:r>
            <a:r>
              <a:rPr lang="ru-RU" i="1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різних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i="1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типів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ЕОМ своя </a:t>
            </a:r>
            <a:r>
              <a:rPr lang="ru-RU" i="1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таблиця</a:t>
            </a:r>
            <a:r>
              <a:rPr lang="ru-RU" i="1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.</a:t>
            </a:r>
            <a:endParaRPr lang="ru-RU" i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95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60648"/>
            <a:ext cx="1763688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692696"/>
            <a:ext cx="5616624" cy="1362075"/>
          </a:xfrm>
        </p:spPr>
        <p:txBody>
          <a:bodyPr/>
          <a:lstStyle/>
          <a:p>
            <a:pPr algn="ctr"/>
            <a:r>
              <a:rPr lang="ru-RU" sz="2800" b="0" cap="none" dirty="0" err="1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Двійкове</a:t>
            </a:r>
            <a:r>
              <a:rPr lang="ru-RU" sz="2800" b="0" cap="none" dirty="0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  </a:t>
            </a:r>
            <a:r>
              <a:rPr lang="ru-RU" sz="2800" b="0" cap="none" dirty="0" err="1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кодування</a:t>
            </a:r>
            <a:r>
              <a:rPr lang="ru-RU" sz="2800" b="0" cap="none" dirty="0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800" b="0" cap="none" dirty="0" err="1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текстової</a:t>
            </a:r>
            <a:r>
              <a:rPr lang="ru-RU" sz="2800" b="0" cap="none" dirty="0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  </a:t>
            </a:r>
            <a:r>
              <a:rPr lang="ru-RU" sz="2800" b="0" cap="none" dirty="0" err="1">
                <a:solidFill>
                  <a:srgbClr val="4F81BD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інформації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1916832"/>
            <a:ext cx="7235080" cy="18002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b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Таблиця</a:t>
            </a:r>
            <a:r>
              <a:rPr lang="ru-RU" b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 — 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це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таблиця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в 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якій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всім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символам 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комп'ютерного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алфавіту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поставлено у 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відповідність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порядкові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номери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(</a:t>
            </a:r>
            <a:r>
              <a:rPr lang="ru-RU" i="1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коди</a:t>
            </a:r>
            <a:r>
              <a:rPr lang="ru-RU" i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).</a:t>
            </a:r>
            <a:r>
              <a:rPr lang="ru-RU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</a:br>
            <a:endParaRPr lang="ru-RU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740" y="2852936"/>
            <a:ext cx="3744416" cy="354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149080"/>
            <a:ext cx="159702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74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1" y="3212976"/>
            <a:ext cx="7560841" cy="3312368"/>
          </a:xfrm>
        </p:spPr>
        <p:txBody>
          <a:bodyPr/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Для зберігання одного символу  виділяється 1 байт (8 біт).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Кількість можливих комбінацій з нулів та одиниць для відображення символів – 256.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endParaRPr lang="uk-UA" dirty="0" smtClean="0"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endParaRPr lang="uk-UA" dirty="0" smtClean="0"/>
          </a:p>
          <a:p>
            <a:pPr marL="342900" indent="-342900">
              <a:buFont typeface="Arial" pitchFamily="34" charset="0"/>
              <a:buChar char="•"/>
            </a:pPr>
            <a:endParaRPr lang="uk-UA" dirty="0"/>
          </a:p>
          <a:p>
            <a:pPr marL="342900" indent="-342900"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31302" y="647109"/>
            <a:ext cx="27606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ahoma" pitchFamily="34" charset="0"/>
                <a:cs typeface="Tahoma" pitchFamily="34" charset="0"/>
              </a:rPr>
              <a:t>Таблиці кодів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41176"/>
            <a:ext cx="176212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283254" y="1629136"/>
            <a:ext cx="7321193" cy="158384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ru-RU" sz="2000" b="1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ASCII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 (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від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American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Standart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Code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for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Information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Interchange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—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американський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стандартний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код для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обміну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інформацією</a:t>
            </a:r>
            <a:r>
              <a:rPr lang="ru-RU" sz="2000" dirty="0">
                <a:solidFill>
                  <a:srgbClr val="000000"/>
                </a:solidFill>
                <a:ea typeface="Times New Roman"/>
              </a:rPr>
              <a:t>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33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259632" y="3068960"/>
                <a:ext cx="7345198" cy="2304256"/>
              </a:xfrm>
            </p:spPr>
            <p:txBody>
              <a:bodyPr>
                <a:normAutofit/>
              </a:bodyPr>
              <a:lstStyle/>
              <a:p>
                <a:pPr marL="342900" indent="-342900" algn="just">
                  <a:lnSpc>
                    <a:spcPct val="150000"/>
                  </a:lnSpc>
                  <a:buFont typeface="Wingdings" pitchFamily="2" charset="2"/>
                  <a:buChar char="§"/>
                </a:pPr>
                <a:r>
                  <a:rPr lang="uk-UA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Для зберігання одного символу потрібно 2 байта (16 біт).</a:t>
                </a:r>
              </a:p>
              <a:p>
                <a:pPr marL="342900" indent="-342900" algn="just">
                  <a:lnSpc>
                    <a:spcPct val="150000"/>
                  </a:lnSpc>
                  <a:buFont typeface="Wingdings" pitchFamily="2" charset="2"/>
                  <a:buChar char="§"/>
                </a:pP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З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її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допомогою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можна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закодувати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65536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i="1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i="1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16</m:t>
                        </m:r>
                      </m:sup>
                    </m:sSup>
                  </m:oMath>
                </a14:m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65536 )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різних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dirty="0" err="1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символів</a:t>
                </a:r>
                <a:r>
                  <a:rPr lang="ru-RU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.</a:t>
                </a:r>
                <a:endParaRPr lang="ru-RU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endParaRPr>
              </a:p>
              <a:p>
                <a:endParaRPr lang="ru-RU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259632" y="3068960"/>
                <a:ext cx="7345198" cy="2304256"/>
              </a:xfrm>
              <a:blipFill rotWithShape="1">
                <a:blip r:embed="rId2"/>
                <a:stretch>
                  <a:fillRect l="-747" r="-8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3563888" y="764704"/>
            <a:ext cx="2760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Таблиці кодів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58770"/>
            <a:ext cx="176212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267652" y="1844824"/>
            <a:ext cx="7321193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Unicode – </a:t>
            </a:r>
            <a:r>
              <a:rPr lang="uk-UA" sz="24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єдина таблиця для всіх національних мов</a:t>
            </a:r>
            <a:r>
              <a:rPr lang="uk-UA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ru-RU" sz="2400" b="1" i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3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1.bp.blogspot.com/-vfm4yqYEQe0/VIxJKsUa9VI/AAAAAAAAA1g/NbBkvFz9sIs/s1600/windows-7-screensavers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090" y="2348879"/>
            <a:ext cx="7321193" cy="40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26693" y="2492896"/>
            <a:ext cx="7235081" cy="2448272"/>
          </a:xfrm>
        </p:spPr>
        <p:txBody>
          <a:bodyPr>
            <a:normAutofit/>
          </a:bodyPr>
          <a:lstStyle/>
          <a:p>
            <a:pPr marR="95250" indent="354013" algn="just" fontAlgn="base">
              <a:lnSpc>
                <a:spcPct val="150000"/>
              </a:lnSpc>
              <a:spcAft>
                <a:spcPts val="750"/>
              </a:spcAft>
            </a:pP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Бул</a:t>
            </a:r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введена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компанією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Microsoft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глибоко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закріпилася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і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знайшла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широке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розповсюдження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Це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використовується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на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більшості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комп’ютерів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що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працюють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під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управлінням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операційних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систем 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Windows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Calibri"/>
              <a:cs typeface="Tahoma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764704"/>
            <a:ext cx="2760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Таблиці кодів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60648"/>
            <a:ext cx="176212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214090" y="1306319"/>
            <a:ext cx="7321193" cy="89854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Windows-1251</a:t>
            </a:r>
            <a:r>
              <a:rPr lang="uk-UA" sz="2400" b="1" i="1" dirty="0" smtClean="0">
                <a:latin typeface="Tahoma" pitchFamily="34" charset="0"/>
                <a:cs typeface="Tahoma" pitchFamily="34" charset="0"/>
              </a:rPr>
              <a:t> - </a:t>
            </a:r>
            <a:r>
              <a:rPr lang="ru-RU" sz="2400" dirty="0" smtClean="0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система </a:t>
            </a:r>
            <a:r>
              <a:rPr lang="ru-RU" sz="2400" dirty="0" err="1" smtClean="0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sz="2400" dirty="0" smtClean="0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400" dirty="0" err="1" smtClean="0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символів</a:t>
            </a:r>
            <a:r>
              <a:rPr lang="ru-RU" sz="2400" dirty="0" smtClean="0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400" dirty="0" err="1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російської</a:t>
            </a:r>
            <a:r>
              <a:rPr lang="ru-RU" sz="2400" dirty="0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 і </a:t>
            </a:r>
            <a:r>
              <a:rPr lang="ru-RU" sz="2400" dirty="0" err="1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української</a:t>
            </a:r>
            <a:r>
              <a:rPr lang="ru-RU" sz="2400" dirty="0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400" dirty="0" err="1" smtClean="0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мов</a:t>
            </a:r>
            <a:r>
              <a:rPr lang="ru-RU" sz="2400" dirty="0" smtClean="0">
                <a:solidFill>
                  <a:srgbClr val="444444"/>
                </a:solidFill>
                <a:latin typeface="Tahoma" pitchFamily="34" charset="0"/>
                <a:ea typeface="Times New Roman"/>
                <a:cs typeface="Tahoma" pitchFamily="34" charset="0"/>
              </a:rPr>
              <a:t>.</a:t>
            </a:r>
            <a:endParaRPr lang="ru-RU" sz="2400" b="1" i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34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>
            <a:spLocks noGrp="1"/>
          </p:cNvSpPr>
          <p:nvPr>
            <p:ph type="body" idx="1"/>
          </p:nvPr>
        </p:nvSpPr>
        <p:spPr>
          <a:xfrm>
            <a:off x="1259632" y="2060848"/>
            <a:ext cx="7522604" cy="3312368"/>
          </a:xfrm>
        </p:spPr>
        <p:txBody>
          <a:bodyPr>
            <a:normAutofit lnSpcReduction="10000"/>
          </a:bodyPr>
          <a:lstStyle/>
          <a:p>
            <a:pPr indent="263525" algn="just">
              <a:lnSpc>
                <a:spcPct val="150000"/>
              </a:lnSpc>
            </a:pP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Комп’ютерні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текстові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редактори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як правило,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працюють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алфавітом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разміром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256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символів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 </a:t>
            </a:r>
          </a:p>
          <a:p>
            <a:pPr indent="263525" algn="just">
              <a:lnSpc>
                <a:spcPct val="150000"/>
              </a:lnSpc>
            </a:pP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цьому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випадку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легко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підрахувати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об’єм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інформації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тексті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Якщо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ru-RU" b="1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 символ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алфавіта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дорівнює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ru-RU" b="1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ru-RU" b="1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байту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інформації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то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потрібно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підрахувати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кількість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символів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отримане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число і буде </a:t>
            </a:r>
            <a:r>
              <a:rPr lang="ru-RU" b="1" i="1" u="sng" dirty="0" err="1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інформаційним</a:t>
            </a:r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u="sng" dirty="0" err="1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об’ємом</a:t>
            </a:r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тексту </a:t>
            </a: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в байтах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548680"/>
            <a:ext cx="64087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Інформаційний об’єм текстової інформації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443" y="221437"/>
            <a:ext cx="176212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75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364794" y="2327394"/>
            <a:ext cx="6857726" cy="1029598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78495" y="3501008"/>
            <a:ext cx="7235081" cy="2636912"/>
          </a:xfrm>
        </p:spPr>
        <p:txBody>
          <a:bodyPr/>
          <a:lstStyle/>
          <a:p>
            <a:pPr lvl="0" fontAlgn="base">
              <a:spcAft>
                <a:spcPct val="0"/>
              </a:spcAft>
              <a:buClr>
                <a:srgbClr val="CC0000"/>
              </a:buClr>
            </a:pPr>
            <a:endParaRPr lang="uk-UA" i="1" kern="0" dirty="0">
              <a:solidFill>
                <a:srgbClr val="3366FF"/>
              </a:solidFill>
              <a:latin typeface="Tahoma" pitchFamily="34" charset="0"/>
              <a:cs typeface="Tahoma" pitchFamily="34" charset="0"/>
            </a:endParaRPr>
          </a:p>
          <a:p>
            <a:pPr lvl="0" fontAlgn="base">
              <a:spcAft>
                <a:spcPct val="0"/>
              </a:spcAft>
              <a:buClr>
                <a:srgbClr val="CC0000"/>
              </a:buClr>
            </a:pPr>
            <a:endParaRPr lang="uk-UA" kern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lvl="0" fontAlgn="base">
              <a:spcAft>
                <a:spcPct val="0"/>
              </a:spcAft>
              <a:buClr>
                <a:srgbClr val="CC0000"/>
              </a:buClr>
            </a:pPr>
            <a:endParaRPr lang="uk-UA" i="1" kern="0" dirty="0">
              <a:solidFill>
                <a:srgbClr val="3366FF"/>
              </a:solidFill>
              <a:latin typeface="Tahoma" pitchFamily="34" charset="0"/>
              <a:cs typeface="Tahoma" pitchFamily="34" charset="0"/>
            </a:endParaRPr>
          </a:p>
          <a:p>
            <a:pPr lvl="0" fontAlgn="base">
              <a:spcAft>
                <a:spcPct val="0"/>
              </a:spcAft>
              <a:buClr>
                <a:srgbClr val="CC0000"/>
              </a:buClr>
            </a:pPr>
            <a:endParaRPr lang="uk-UA" i="1" kern="0" dirty="0" smtClean="0">
              <a:solidFill>
                <a:srgbClr val="3366FF"/>
              </a:solidFill>
              <a:latin typeface="Tahoma" pitchFamily="34" charset="0"/>
              <a:cs typeface="Tahoma" pitchFamily="34" charset="0"/>
            </a:endParaRPr>
          </a:p>
          <a:p>
            <a:pPr lvl="0" fontAlgn="base">
              <a:spcAft>
                <a:spcPct val="0"/>
              </a:spcAft>
              <a:buClr>
                <a:srgbClr val="CC0000"/>
              </a:buClr>
            </a:pPr>
            <a:endParaRPr lang="uk-UA" i="1" kern="0" dirty="0">
              <a:solidFill>
                <a:srgbClr val="3366FF"/>
              </a:solidFill>
              <a:latin typeface="Tahoma" pitchFamily="34" charset="0"/>
              <a:cs typeface="Tahoma" pitchFamily="34" charset="0"/>
            </a:endParaRPr>
          </a:p>
          <a:p>
            <a:pPr lvl="0" fontAlgn="base">
              <a:spcAft>
                <a:spcPct val="0"/>
              </a:spcAft>
              <a:buClr>
                <a:srgbClr val="CC0000"/>
              </a:buClr>
            </a:pPr>
            <a:endParaRPr lang="ru-RU" i="1" kern="0" dirty="0" smtClean="0">
              <a:solidFill>
                <a:srgbClr val="3366FF"/>
              </a:solidFill>
              <a:latin typeface="Tahoma" pitchFamily="34" charset="0"/>
              <a:cs typeface="Tahoma" pitchFamily="34" charset="0"/>
            </a:endParaRPr>
          </a:p>
          <a:p>
            <a:pPr lvl="0" fontAlgn="base">
              <a:spcAft>
                <a:spcPct val="0"/>
              </a:spcAft>
              <a:buClr>
                <a:srgbClr val="CC0000"/>
              </a:buClr>
            </a:pPr>
            <a:endParaRPr lang="ru-RU" i="1" kern="0" dirty="0">
              <a:solidFill>
                <a:srgbClr val="3366FF"/>
              </a:solidFill>
              <a:latin typeface="Tahoma" pitchFamily="34" charset="0"/>
              <a:cs typeface="Tahoma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620688"/>
            <a:ext cx="49685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Інформаційний об’єм текстової інформації</a:t>
            </a:r>
            <a:endParaRPr lang="ru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60648"/>
            <a:ext cx="176212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1988840"/>
            <a:ext cx="3024336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Задача для роздуму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64794" y="2426816"/>
            <a:ext cx="6857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>
                <a:latin typeface="Tahoma" pitchFamily="34" charset="0"/>
                <a:cs typeface="Tahoma" pitchFamily="34" charset="0"/>
              </a:rPr>
              <a:t>Який</a:t>
            </a:r>
            <a:r>
              <a:rPr lang="ru-RU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cs typeface="Tahoma" pitchFamily="34" charset="0"/>
              </a:rPr>
              <a:t>обсяг</a:t>
            </a:r>
            <a:r>
              <a:rPr lang="ru-RU" sz="2000" dirty="0">
                <a:latin typeface="Tahoma" pitchFamily="34" charset="0"/>
                <a:cs typeface="Tahoma" pitchFamily="34" charset="0"/>
              </a:rPr>
              <a:t>  </a:t>
            </a:r>
            <a:r>
              <a:rPr lang="ru-RU" sz="2000" dirty="0" err="1" smtClean="0">
                <a:latin typeface="Tahoma" pitchFamily="34" charset="0"/>
                <a:cs typeface="Tahoma" pitchFamily="34" charset="0"/>
              </a:rPr>
              <a:t>пам’яті</a:t>
            </a:r>
            <a:r>
              <a:rPr lang="ru-RU" sz="20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cs typeface="Tahoma" pitchFamily="34" charset="0"/>
              </a:rPr>
              <a:t>необхідно</a:t>
            </a:r>
            <a:r>
              <a:rPr lang="ru-RU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cs typeface="Tahoma" pitchFamily="34" charset="0"/>
              </a:rPr>
              <a:t>виділити</a:t>
            </a:r>
            <a:r>
              <a:rPr lang="ru-RU" sz="2000" dirty="0">
                <a:latin typeface="Tahoma" pitchFamily="34" charset="0"/>
                <a:cs typeface="Tahoma" pitchFamily="34" charset="0"/>
              </a:rPr>
              <a:t> для </a:t>
            </a:r>
            <a:r>
              <a:rPr lang="ru-RU" sz="2000" dirty="0" err="1">
                <a:latin typeface="Tahoma" pitchFamily="34" charset="0"/>
                <a:cs typeface="Tahoma" pitchFamily="34" charset="0"/>
              </a:rPr>
              <a:t>збереження</a:t>
            </a:r>
            <a:r>
              <a:rPr lang="ru-RU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latin typeface="Tahoma" pitchFamily="34" charset="0"/>
                <a:cs typeface="Tahoma" pitchFamily="34" charset="0"/>
              </a:rPr>
              <a:t>речення</a:t>
            </a:r>
            <a:r>
              <a:rPr lang="ru-RU" sz="2000" dirty="0" smtClean="0">
                <a:latin typeface="Tahoma" pitchFamily="34" charset="0"/>
                <a:cs typeface="Tahoma" pitchFamily="34" charset="0"/>
              </a:rPr>
              <a:t>:</a:t>
            </a:r>
            <a:r>
              <a:rPr lang="ru-RU" sz="2000" dirty="0">
                <a:latin typeface="Tahoma" pitchFamily="34" charset="0"/>
                <a:cs typeface="Tahoma" pitchFamily="34" charset="0"/>
              </a:rPr>
              <a:t/>
            </a:r>
            <a:br>
              <a:rPr lang="ru-RU" sz="2000" dirty="0">
                <a:latin typeface="Tahoma" pitchFamily="34" charset="0"/>
                <a:cs typeface="Tahoma" pitchFamily="34" charset="0"/>
              </a:rPr>
            </a:br>
            <a:r>
              <a:rPr lang="ru-RU" sz="2000" dirty="0"/>
              <a:t>   </a:t>
            </a:r>
            <a:r>
              <a:rPr lang="ru-RU" sz="2000" i="1" dirty="0" err="1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Привіт</a:t>
            </a:r>
            <a:r>
              <a:rPr lang="ru-RU" sz="2000" i="1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, Вася!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13354" y="3429000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ru-RU" dirty="0" err="1">
                <a:latin typeface="Tahoma" pitchFamily="34" charset="0"/>
                <a:cs typeface="Tahoma" pitchFamily="34" charset="0"/>
              </a:rPr>
              <a:t>рахуємо</a:t>
            </a:r>
            <a:r>
              <a:rPr lang="ru-RU" dirty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усі</a:t>
            </a:r>
            <a:r>
              <a:rPr lang="ru-RU" dirty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символи</a:t>
            </a:r>
            <a:r>
              <a:rPr lang="ru-RU" dirty="0">
                <a:latin typeface="Tahoma" pitchFamily="34" charset="0"/>
                <a:cs typeface="Tahoma" pitchFamily="34" charset="0"/>
              </a:rPr>
              <a:t>, в тому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числі</a:t>
            </a:r>
            <a:r>
              <a:rPr lang="ru-RU" dirty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розділові</a:t>
            </a:r>
            <a:r>
              <a:rPr lang="ru-RU" dirty="0">
                <a:latin typeface="Tahoma" pitchFamily="34" charset="0"/>
                <a:cs typeface="Tahoma" pitchFamily="34" charset="0"/>
              </a:rPr>
              <a:t> знаки  (тут 13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символів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);</a:t>
            </a:r>
            <a:endParaRPr lang="ru-RU" dirty="0"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ru-RU" dirty="0" err="1">
                <a:latin typeface="Tahoma" pitchFamily="34" charset="0"/>
                <a:cs typeface="Tahoma" pitchFamily="34" charset="0"/>
              </a:rPr>
              <a:t>якщо</a:t>
            </a:r>
            <a:r>
              <a:rPr lang="ru-RU" dirty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немає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додаткової</a:t>
            </a:r>
            <a:r>
              <a:rPr lang="ru-RU" dirty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інформації</a:t>
            </a:r>
            <a:r>
              <a:rPr lang="ru-RU" dirty="0">
                <a:latin typeface="Tahoma" pitchFamily="34" charset="0"/>
                <a:cs typeface="Tahoma" pitchFamily="34" charset="0"/>
              </a:rPr>
              <a:t>, то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вважаєм</a:t>
            </a:r>
            <a:r>
              <a:rPr lang="ru-RU" dirty="0">
                <a:latin typeface="Tahoma" pitchFamily="34" charset="0"/>
                <a:cs typeface="Tahoma" pitchFamily="34" charset="0"/>
              </a:rPr>
              <a:t>,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що</a:t>
            </a:r>
            <a:r>
              <a:rPr lang="ru-RU" dirty="0">
                <a:latin typeface="Tahoma" pitchFamily="34" charset="0"/>
                <a:cs typeface="Tahoma" pitchFamily="34" charset="0"/>
              </a:rPr>
              <a:t> 1 символ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займає</a:t>
            </a:r>
            <a:r>
              <a:rPr lang="ru-RU" dirty="0">
                <a:latin typeface="Tahoma" pitchFamily="34" charset="0"/>
                <a:cs typeface="Tahoma" pitchFamily="34" charset="0"/>
              </a:rPr>
              <a:t> 1 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байт.</a:t>
            </a:r>
            <a:endParaRPr lang="ru-RU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364794" y="5367992"/>
            <a:ext cx="7095638" cy="108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 dirty="0" err="1" smtClean="0">
                <a:latin typeface="Tahoma" pitchFamily="34" charset="0"/>
                <a:cs typeface="Tahoma" pitchFamily="34" charset="0"/>
              </a:rPr>
              <a:t>Відповідь</a:t>
            </a:r>
            <a:r>
              <a:rPr lang="ru-RU" b="1" dirty="0" smtClean="0">
                <a:latin typeface="Tahoma" pitchFamily="34" charset="0"/>
                <a:cs typeface="Tahoma" pitchFamily="34" charset="0"/>
              </a:rPr>
              <a:t>: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latin typeface="Tahoma" pitchFamily="34" charset="0"/>
                <a:cs typeface="Tahoma" pitchFamily="34" charset="0"/>
              </a:rPr>
              <a:t>13 байт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або</a:t>
            </a:r>
            <a:r>
              <a:rPr lang="ru-RU" dirty="0">
                <a:latin typeface="Tahoma" pitchFamily="34" charset="0"/>
                <a:cs typeface="Tahoma" pitchFamily="34" charset="0"/>
              </a:rPr>
              <a:t> 104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біти</a:t>
            </a:r>
            <a:endParaRPr lang="ru-RU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dirty="0">
                <a:latin typeface="Tahoma" pitchFamily="34" charset="0"/>
                <a:cs typeface="Tahoma" pitchFamily="34" charset="0"/>
              </a:rPr>
              <a:t>	   (в </a:t>
            </a:r>
            <a:r>
              <a:rPr lang="en-US" dirty="0">
                <a:latin typeface="Tahoma" pitchFamily="34" charset="0"/>
                <a:cs typeface="Tahoma" pitchFamily="34" charset="0"/>
              </a:rPr>
              <a:t>UNICODE: </a:t>
            </a:r>
            <a:r>
              <a:rPr lang="ru-RU" dirty="0">
                <a:latin typeface="Tahoma" pitchFamily="34" charset="0"/>
                <a:cs typeface="Tahoma" pitchFamily="34" charset="0"/>
              </a:rPr>
              <a:t>26 байт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або</a:t>
            </a:r>
            <a:r>
              <a:rPr lang="ru-RU" dirty="0">
                <a:latin typeface="Tahoma" pitchFamily="34" charset="0"/>
                <a:cs typeface="Tahoma" pitchFamily="34" charset="0"/>
              </a:rPr>
              <a:t> 208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біт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).</a:t>
            </a:r>
            <a:r>
              <a:rPr lang="ru-RU" dirty="0">
                <a:latin typeface="Tahoma" pitchFamily="34" charset="0"/>
                <a:cs typeface="Tahoma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7939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1" y="1916832"/>
            <a:ext cx="7235081" cy="2016223"/>
          </a:xfrm>
        </p:spPr>
        <p:txBody>
          <a:bodyPr>
            <a:normAutofit/>
          </a:bodyPr>
          <a:lstStyle/>
          <a:p>
            <a:pPr lvl="0" indent="354013" algn="just" fontAlgn="base">
              <a:lnSpc>
                <a:spcPct val="150000"/>
              </a:lnSpc>
              <a:spcAft>
                <a:spcPct val="0"/>
              </a:spcAft>
              <a:buClr>
                <a:srgbClr val="CC0000"/>
              </a:buClr>
            </a:pP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Який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обсяг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пам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Symbol" pitchFamily="18" charset="2"/>
              </a:rPr>
              <a:t>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яті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kern="0" dirty="0" err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потрібно</a:t>
            </a:r>
            <a:r>
              <a:rPr lang="ru-RU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виділити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для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збереження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10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сторінок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книги,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якщо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кожній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сторінці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поміщаются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34 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р</a:t>
            </a:r>
            <a:r>
              <a:rPr lang="ru-RU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ядки 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по 64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символи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кожній</a:t>
            </a:r>
            <a:r>
              <a:rPr lang="ru-RU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?</a:t>
            </a:r>
          </a:p>
          <a:p>
            <a:pPr algn="just">
              <a:lnSpc>
                <a:spcPct val="150000"/>
              </a:lnSpc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620688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cs typeface="Tahoma" pitchFamily="34" charset="0"/>
              </a:rPr>
              <a:t>Завдання №1 Текст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88640"/>
            <a:ext cx="176212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D:\документи\зображення і фото\Шкільна анімація\4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82" y="4184865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документи\зображення і фото\Шкільна анімація\4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990" y="4184865"/>
            <a:ext cx="1324612" cy="120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документи\зображення і фото\Шкільна анімація\books-150x1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1915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30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3648" y="1988840"/>
            <a:ext cx="7168880" cy="4032448"/>
          </a:xfrm>
        </p:spPr>
        <p:txBody>
          <a:bodyPr/>
          <a:lstStyle/>
          <a:p>
            <a:pPr marL="342900" lvl="0" indent="-342900" algn="l">
              <a:lnSpc>
                <a:spcPct val="150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US" sz="2400" dirty="0" smtClean="0">
                <a:solidFill>
                  <a:srgbClr val="000000"/>
                </a:solidFill>
                <a:ea typeface="Times New Roman"/>
                <a:cs typeface="Calibri"/>
              </a:rPr>
              <a:t>1</a:t>
            </a:r>
            <a:r>
              <a:rPr lang="uk-UA" sz="2400" dirty="0" smtClean="0">
                <a:solidFill>
                  <a:srgbClr val="000000"/>
                </a:solidFill>
                <a:ea typeface="Times New Roman"/>
                <a:cs typeface="Calibri"/>
              </a:rPr>
              <a:t>. 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  <a:cs typeface="Calibri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Що</a:t>
            </a: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таке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?</a:t>
            </a:r>
            <a:endParaRPr lang="ru-RU" sz="2000" dirty="0">
              <a:latin typeface="Tahoma" pitchFamily="34" charset="0"/>
              <a:ea typeface="Calibri"/>
              <a:cs typeface="Tahoma" pitchFamily="34" charset="0"/>
            </a:endParaRPr>
          </a:p>
          <a:p>
            <a:pPr marL="342900" lvl="0" indent="-342900" algn="l">
              <a:lnSpc>
                <a:spcPct val="150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2. </a:t>
            </a:r>
            <a:r>
              <a:rPr lang="ru-RU" sz="2000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Що</a:t>
            </a: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таке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декодування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?</a:t>
            </a:r>
            <a:endParaRPr lang="ru-RU" sz="2000" dirty="0">
              <a:latin typeface="Tahoma" pitchFamily="34" charset="0"/>
              <a:ea typeface="Calibri"/>
              <a:cs typeface="Tahoma" pitchFamily="34" charset="0"/>
            </a:endParaRPr>
          </a:p>
          <a:p>
            <a:pPr marL="342900" lvl="0" indent="-342900" algn="l">
              <a:lnSpc>
                <a:spcPct val="150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3. </a:t>
            </a:r>
            <a:r>
              <a:rPr lang="ru-RU" sz="2000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Які</a:t>
            </a: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приклади</a:t>
            </a: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ви</a:t>
            </a:r>
            <a:r>
              <a:rPr lang="ru-RU" sz="20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запам’ятали</a:t>
            </a: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?</a:t>
            </a:r>
          </a:p>
          <a:p>
            <a:pPr marL="342900" lvl="0" indent="-342900" algn="l">
              <a:lnSpc>
                <a:spcPct val="150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uk-UA" sz="2000" dirty="0" smtClean="0">
                <a:solidFill>
                  <a:srgbClr val="000000"/>
                </a:solidFill>
                <a:latin typeface="Tahoma" pitchFamily="34" charset="0"/>
                <a:ea typeface="Calibri"/>
                <a:cs typeface="Tahoma" pitchFamily="34" charset="0"/>
              </a:rPr>
              <a:t>4. Що таке алфавіт повідомлення?</a:t>
            </a:r>
            <a:endParaRPr lang="ru-RU" sz="2000" dirty="0">
              <a:latin typeface="Tahoma" pitchFamily="34" charset="0"/>
              <a:ea typeface="Calibri"/>
              <a:cs typeface="Tahoma" pitchFamily="34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29" y="332656"/>
            <a:ext cx="1893083" cy="1339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763688" y="1199176"/>
            <a:ext cx="6400800" cy="6851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Актуалізація опорних знань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51" name="Picture 3" descr="D:\документи\по уроках інформатики\на цифрові ресурси 2016\vopros-krasni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2012"/>
            <a:ext cx="792088" cy="87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7704" y="2366040"/>
            <a:ext cx="5904656" cy="240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lvl="0" indent="-46990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16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Порівняйте</a:t>
            </a:r>
            <a:r>
              <a:rPr lang="ru-RU" sz="16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ru-RU" sz="16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поставте</a:t>
            </a:r>
            <a:r>
              <a:rPr lang="ru-RU" sz="16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знак </a:t>
            </a:r>
            <a:r>
              <a:rPr lang="en-US" sz="16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&lt;, &gt; </a:t>
            </a:r>
            <a:r>
              <a:rPr lang="ru-RU" sz="1600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чи</a:t>
            </a:r>
            <a:r>
              <a:rPr lang="ru-RU" sz="1600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=):</a:t>
            </a:r>
          </a:p>
          <a:p>
            <a:pPr marL="469900" lvl="0" indent="-469900" fontAlgn="base">
              <a:lnSpc>
                <a:spcPct val="90000"/>
              </a:lnSpc>
              <a:spcBef>
                <a:spcPct val="8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16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	3 байта        		24 </a:t>
            </a:r>
            <a:r>
              <a:rPr lang="ru-RU" sz="1600" b="1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біти</a:t>
            </a:r>
            <a:r>
              <a:rPr lang="ru-RU" sz="16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469900" lvl="0" indent="-469900" fontAlgn="base">
              <a:lnSpc>
                <a:spcPct val="90000"/>
              </a:lnSpc>
              <a:spcBef>
                <a:spcPct val="8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16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	1000 байт 		1 Кб</a:t>
            </a:r>
          </a:p>
          <a:p>
            <a:pPr marL="469900" lvl="0" indent="-469900" fontAlgn="base">
              <a:lnSpc>
                <a:spcPct val="90000"/>
              </a:lnSpc>
              <a:spcBef>
                <a:spcPct val="8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16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	220 байт			0,25 Кб</a:t>
            </a:r>
          </a:p>
          <a:p>
            <a:pPr marL="469900" lvl="0" indent="-469900" fontAlgn="base">
              <a:lnSpc>
                <a:spcPct val="90000"/>
              </a:lnSpc>
              <a:spcBef>
                <a:spcPct val="8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16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	1 Мб			</a:t>
            </a:r>
            <a:r>
              <a:rPr lang="ru-RU" sz="1600" b="1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1500 </a:t>
            </a:r>
            <a:r>
              <a:rPr lang="ru-RU" sz="16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Кб</a:t>
            </a:r>
          </a:p>
          <a:p>
            <a:pPr marL="469900" lvl="0" indent="-469900" fontAlgn="base">
              <a:lnSpc>
                <a:spcPct val="90000"/>
              </a:lnSpc>
              <a:spcBef>
                <a:spcPct val="80000"/>
              </a:spcBef>
              <a:spcAft>
                <a:spcPct val="0"/>
              </a:spcAft>
              <a:buClr>
                <a:srgbClr val="CC0000"/>
              </a:buClr>
              <a:tabLst>
                <a:tab pos="722313" algn="l"/>
              </a:tabLst>
            </a:pPr>
            <a:r>
              <a:rPr lang="ru-RU" sz="16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	8192 </a:t>
            </a:r>
            <a:r>
              <a:rPr lang="ru-RU" sz="1600" b="1" kern="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біти</a:t>
            </a:r>
            <a:r>
              <a:rPr lang="ru-RU" sz="16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	</a:t>
            </a:r>
            <a:r>
              <a:rPr lang="ru-RU" sz="1600" b="1" kern="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               1 </a:t>
            </a:r>
            <a:r>
              <a:rPr lang="ru-RU" sz="1600" b="1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Кб</a:t>
            </a:r>
            <a:endParaRPr lang="en-US" sz="1600" b="1" kern="0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295" y="207740"/>
            <a:ext cx="176212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0056" y="615463"/>
            <a:ext cx="51697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cs typeface="Tahoma" pitchFamily="34" charset="0"/>
              </a:rPr>
              <a:t>Завдання №2 Перетворення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11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Домашнє завдання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916832"/>
            <a:ext cx="727280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ru-RU" dirty="0" err="1">
                <a:latin typeface="Tahoma" pitchFamily="34" charset="0"/>
                <a:cs typeface="Tahoma" pitchFamily="34" charset="0"/>
              </a:rPr>
              <a:t>Опрацювати</a:t>
            </a:r>
            <a:r>
              <a:rPr lang="ru-RU" dirty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відповідний</a:t>
            </a:r>
            <a:r>
              <a:rPr lang="ru-RU" dirty="0">
                <a:latin typeface="Tahoma" pitchFamily="34" charset="0"/>
                <a:cs typeface="Tahoma" pitchFamily="34" charset="0"/>
              </a:rPr>
              <a:t> параграф 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підручника</a:t>
            </a:r>
            <a:r>
              <a:rPr lang="ru-RU" dirty="0">
                <a:latin typeface="Tahoma" pitchFamily="34" charset="0"/>
                <a:cs typeface="Tahoma" pitchFamily="34" charset="0"/>
              </a:rPr>
              <a:t> та записи у </a:t>
            </a:r>
            <a:r>
              <a:rPr lang="ru-RU" dirty="0" err="1">
                <a:latin typeface="Tahoma" pitchFamily="34" charset="0"/>
                <a:cs typeface="Tahoma" pitchFamily="34" charset="0"/>
              </a:rPr>
              <a:t>зошиті</a:t>
            </a:r>
            <a:r>
              <a:rPr lang="ru-RU" dirty="0">
                <a:latin typeface="Tahoma" pitchFamily="34" charset="0"/>
                <a:cs typeface="Tahoma" pitchFamily="34" charset="0"/>
              </a:rPr>
              <a:t>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ru-RU" dirty="0" err="1" smtClean="0">
                <a:latin typeface="Tahoma" pitchFamily="34" charset="0"/>
                <a:cs typeface="Tahoma" pitchFamily="34" charset="0"/>
              </a:rPr>
              <a:t>Виконайте</a:t>
            </a:r>
            <a:r>
              <a:rPr lang="ru-RU" dirty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завдання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визначте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інформаційний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об’єм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повідомлення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що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складається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з 235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символів</a:t>
            </a:r>
            <a:r>
              <a:rPr lang="ru-RU" dirty="0">
                <a:latin typeface="Tahoma" pitchFamily="34" charset="0"/>
                <a:cs typeface="Tahoma" pitchFamily="34" charset="0"/>
              </a:rPr>
              <a:t>?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§"/>
            </a:pPr>
            <a:endParaRPr lang="ru-RU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60648"/>
            <a:ext cx="176212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D:\документи\зображення і фото\Шкільна анімація\3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861048"/>
            <a:ext cx="1484040" cy="181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08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r>
              <a:rPr lang="uk-UA" sz="2000" dirty="0" smtClean="0">
                <a:latin typeface="Tahoma" pitchFamily="34" charset="0"/>
                <a:cs typeface="Tahoma" pitchFamily="34" charset="0"/>
              </a:rPr>
              <a:t>Список використаних джерел</a:t>
            </a:r>
            <a:endParaRPr lang="ru-RU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 txBox="1">
            <a:spLocks/>
          </p:cNvSpPr>
          <p:nvPr/>
        </p:nvSpPr>
        <p:spPr>
          <a:xfrm>
            <a:off x="1413164" y="1988840"/>
            <a:ext cx="7097424" cy="396044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0" fontAlgn="base" hangingPunct="0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ru-RU" sz="1600" kern="0" dirty="0" err="1" smtClean="0">
                <a:latin typeface="Tahoma"/>
                <a:cs typeface="Times New Roman" pitchFamily="18" charset="0"/>
              </a:rPr>
              <a:t>Завадський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 І. О. , Стеценко І. В. , Левченко О. М. . </a:t>
            </a:r>
            <a:r>
              <a:rPr lang="ru-RU" sz="1600" kern="0" dirty="0" err="1" smtClean="0">
                <a:latin typeface="Tahoma"/>
                <a:cs typeface="Times New Roman" pitchFamily="18" charset="0"/>
              </a:rPr>
              <a:t>Інформатика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 (</a:t>
            </a:r>
            <a:r>
              <a:rPr lang="ru-RU" sz="1600" kern="0" dirty="0" err="1" smtClean="0">
                <a:latin typeface="Tahoma"/>
                <a:cs typeface="Times New Roman" pitchFamily="18" charset="0"/>
              </a:rPr>
              <a:t>підручник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 9 </a:t>
            </a:r>
            <a:r>
              <a:rPr lang="ru-RU" sz="1600" kern="0" dirty="0" err="1" smtClean="0">
                <a:latin typeface="Tahoma"/>
                <a:cs typeface="Times New Roman" pitchFamily="18" charset="0"/>
              </a:rPr>
              <a:t>клас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.) (</a:t>
            </a:r>
            <a:r>
              <a:rPr lang="ru-RU" sz="1600" i="1" kern="0" dirty="0" err="1" smtClean="0">
                <a:latin typeface="Tahoma"/>
                <a:cs typeface="Times New Roman" pitchFamily="18" charset="0"/>
              </a:rPr>
              <a:t>підручник</a:t>
            </a:r>
            <a:r>
              <a:rPr lang="ru-RU" sz="1600" i="1" kern="0" dirty="0" smtClean="0">
                <a:latin typeface="Tahoma"/>
                <a:cs typeface="Times New Roman" pitchFamily="18" charset="0"/>
              </a:rPr>
              <a:t>)</a:t>
            </a:r>
          </a:p>
          <a:p>
            <a:pPr algn="just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Char char="•"/>
            </a:pPr>
            <a:r>
              <a:rPr lang="ru-RU" sz="1600" kern="0" dirty="0" smtClean="0">
                <a:latin typeface="Tahoma"/>
                <a:cs typeface="Times New Roman" pitchFamily="18" charset="0"/>
              </a:rPr>
              <a:t>Морзе Н.В., </a:t>
            </a:r>
            <a:r>
              <a:rPr lang="ru-RU" sz="1600" kern="0" dirty="0" err="1" smtClean="0">
                <a:latin typeface="Tahoma"/>
                <a:cs typeface="Times New Roman" pitchFamily="18" charset="0"/>
              </a:rPr>
              <a:t>Вембер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 В.П., </a:t>
            </a:r>
            <a:r>
              <a:rPr lang="ru-RU" sz="1600" kern="0" dirty="0" err="1" smtClean="0">
                <a:latin typeface="Tahoma"/>
                <a:cs typeface="Times New Roman" pitchFamily="18" charset="0"/>
              </a:rPr>
              <a:t>Кузьмінська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 О.Г. </a:t>
            </a:r>
            <a:r>
              <a:rPr lang="ru-RU" sz="1600" kern="0" dirty="0" err="1" smtClean="0">
                <a:latin typeface="Tahoma"/>
                <a:cs typeface="Times New Roman" pitchFamily="18" charset="0"/>
              </a:rPr>
              <a:t>Інформатика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 9 </a:t>
            </a:r>
            <a:r>
              <a:rPr lang="ru-RU" sz="1600" kern="0" dirty="0" err="1" smtClean="0">
                <a:latin typeface="Tahoma"/>
                <a:cs typeface="Times New Roman" pitchFamily="18" charset="0"/>
              </a:rPr>
              <a:t>клас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. -2009.- 314 с.</a:t>
            </a:r>
          </a:p>
          <a:p>
            <a:pPr lvl="0" eaLnBrk="0" fontAlgn="base" hangingPunct="0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ru-RU" sz="1600" kern="0" dirty="0" smtClean="0">
                <a:latin typeface="Tahoma"/>
                <a:cs typeface="Times New Roman" pitchFamily="18" charset="0"/>
              </a:rPr>
              <a:t>   </a:t>
            </a:r>
            <a:r>
              <a:rPr lang="ru-RU" sz="1600" kern="0" dirty="0" err="1" smtClean="0">
                <a:latin typeface="Tahoma"/>
                <a:cs typeface="Times New Roman" pitchFamily="18" charset="0"/>
              </a:rPr>
              <a:t>Інтернет-ресурси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: </a:t>
            </a:r>
          </a:p>
          <a:p>
            <a:pPr lvl="0" eaLnBrk="0" fontAlgn="base" hangingPunct="0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ru-RU" sz="1600" kern="0" smtClean="0">
                <a:latin typeface="Tahoma"/>
                <a:cs typeface="Times New Roman" pitchFamily="18" charset="0"/>
              </a:rPr>
              <a:t>http</a:t>
            </a:r>
            <a:r>
              <a:rPr lang="ru-RU" sz="1600" kern="0" dirty="0" smtClean="0">
                <a:latin typeface="Tahoma"/>
                <a:cs typeface="Times New Roman" pitchFamily="18" charset="0"/>
              </a:rPr>
              <a:t>://</a:t>
            </a:r>
            <a:r>
              <a:rPr lang="ru-RU" sz="1600" kern="0" dirty="0">
                <a:latin typeface="Tahoma"/>
                <a:cs typeface="Times New Roman" pitchFamily="18" charset="0"/>
              </a:rPr>
              <a:t>mon.gov.ua.</a:t>
            </a:r>
          </a:p>
          <a:p>
            <a:pPr lvl="0" eaLnBrk="0" fontAlgn="base" hangingPunct="0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ru-RU" sz="1600" kern="0" dirty="0">
                <a:latin typeface="Tahoma"/>
                <a:cs typeface="Times New Roman" pitchFamily="18" charset="0"/>
              </a:rPr>
              <a:t>http://uk.wikipedia.org/wiki </a:t>
            </a:r>
            <a:r>
              <a:rPr lang="en-US" sz="1600" kern="0" dirty="0">
                <a:latin typeface="Tahoma"/>
                <a:cs typeface="Times New Roman" pitchFamily="18" charset="0"/>
              </a:rPr>
              <a:t>http://subject.com.ua/textbook/informatics</a:t>
            </a:r>
            <a:r>
              <a:rPr lang="uk-UA" sz="1600" kern="0" dirty="0">
                <a:latin typeface="Tahoma"/>
                <a:cs typeface="Times New Roman" pitchFamily="18" charset="0"/>
              </a:rPr>
              <a:t> </a:t>
            </a:r>
            <a:r>
              <a:rPr lang="en-US" sz="1600" kern="0" dirty="0">
                <a:latin typeface="Tahoma"/>
                <a:cs typeface="Times New Roman" pitchFamily="18" charset="0"/>
              </a:rPr>
              <a:t> </a:t>
            </a:r>
            <a:r>
              <a:rPr lang="uk-UA" sz="1600" kern="0" dirty="0">
                <a:latin typeface="Tahoma"/>
                <a:cs typeface="Times New Roman" pitchFamily="18" charset="0"/>
              </a:rPr>
              <a:t>  </a:t>
            </a:r>
            <a:r>
              <a:rPr lang="ru-RU" sz="1600" i="1" kern="0" dirty="0">
                <a:latin typeface="Tahoma"/>
                <a:cs typeface="Times New Roman" pitchFamily="18" charset="0"/>
              </a:rPr>
              <a:t>(</a:t>
            </a:r>
            <a:r>
              <a:rPr lang="ru-RU" sz="1600" i="1" kern="0" dirty="0" err="1">
                <a:latin typeface="Tahoma"/>
                <a:cs typeface="Times New Roman" pitchFamily="18" charset="0"/>
              </a:rPr>
              <a:t>посилання</a:t>
            </a:r>
            <a:r>
              <a:rPr lang="ru-RU" sz="1600" i="1" kern="0" dirty="0">
                <a:latin typeface="Tahoma"/>
                <a:cs typeface="Times New Roman" pitchFamily="18" charset="0"/>
              </a:rPr>
              <a:t> на </a:t>
            </a:r>
            <a:r>
              <a:rPr lang="ru-RU" sz="1600" i="1" kern="0" dirty="0" err="1">
                <a:latin typeface="Tahoma"/>
                <a:cs typeface="Times New Roman" pitchFamily="18" charset="0"/>
              </a:rPr>
              <a:t>сайти</a:t>
            </a:r>
            <a:r>
              <a:rPr lang="ru-RU" sz="1600" i="1" kern="0" dirty="0">
                <a:latin typeface="Tahoma"/>
                <a:cs typeface="Times New Roman" pitchFamily="18" charset="0"/>
              </a:rPr>
              <a:t>, </a:t>
            </a:r>
            <a:r>
              <a:rPr lang="ru-RU" sz="1600" i="1" kern="0" dirty="0" err="1">
                <a:latin typeface="Tahoma"/>
                <a:cs typeface="Times New Roman" pitchFamily="18" charset="0"/>
              </a:rPr>
              <a:t>портали</a:t>
            </a:r>
            <a:r>
              <a:rPr lang="ru-RU" sz="1600" i="1" kern="0" dirty="0">
                <a:latin typeface="Tahoma"/>
                <a:cs typeface="Times New Roman" pitchFamily="18" charset="0"/>
              </a:rPr>
              <a:t>, </a:t>
            </a:r>
            <a:r>
              <a:rPr lang="ru-RU" sz="1600" i="1" kern="0" dirty="0" err="1">
                <a:latin typeface="Tahoma"/>
                <a:cs typeface="Times New Roman" pitchFamily="18" charset="0"/>
              </a:rPr>
              <a:t>Інтернет-ресурси</a:t>
            </a:r>
            <a:r>
              <a:rPr lang="ru-RU" sz="1600" i="1" kern="0" dirty="0" smtClean="0">
                <a:latin typeface="Tahoma"/>
                <a:cs typeface="Times New Roman" pitchFamily="18" charset="0"/>
              </a:rPr>
              <a:t>).</a:t>
            </a:r>
          </a:p>
          <a:p>
            <a:pPr marL="0" indent="0" eaLnBrk="0" fontAlgn="base" hangingPunct="0">
              <a:spcAft>
                <a:spcPct val="0"/>
              </a:spcAft>
              <a:buNone/>
            </a:pPr>
            <a:endParaRPr lang="ru-RU" sz="1600" kern="0" dirty="0" smtClean="0">
              <a:solidFill>
                <a:prstClr val="black"/>
              </a:solidFill>
              <a:latin typeface="Tahoma"/>
              <a:cs typeface="Times New Roman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7995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1259632" y="1844824"/>
            <a:ext cx="7427168" cy="4281339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Довжина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 (сантиметр, метр,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кілометр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);</a:t>
            </a:r>
          </a:p>
          <a:p>
            <a:pPr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Маса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 (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грам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,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кілограм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, тонна);</a:t>
            </a:r>
          </a:p>
          <a:p>
            <a:pPr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ru-RU" sz="2400" kern="0" dirty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О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б’єм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 (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літр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).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endParaRPr lang="uk-UA" sz="2400" kern="0" dirty="0">
              <a:solidFill>
                <a:sysClr val="windowText" lastClr="000000"/>
              </a:solidFill>
              <a:latin typeface="Tahoma" pitchFamily="34" charset="0"/>
              <a:cs typeface="Tahoma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uk-UA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rPr>
              <a:t>						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95983" y="3997880"/>
            <a:ext cx="434719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А кількість інформації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D:\документи\по уроках інформатики\на цифрові ресурси 2016\vopros-korich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891" y="3740050"/>
            <a:ext cx="7048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660" y="399113"/>
            <a:ext cx="189547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64471" y="908720"/>
            <a:ext cx="56653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Одиниці вимірювання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699" y="4521100"/>
            <a:ext cx="2532876" cy="1688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108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844824"/>
            <a:ext cx="6624736" cy="4281339"/>
          </a:xfrm>
        </p:spPr>
        <p:txBody>
          <a:bodyPr>
            <a:normAutofit fontScale="92500"/>
          </a:bodyPr>
          <a:lstStyle/>
          <a:p>
            <a:pPr indent="228600" algn="just">
              <a:lnSpc>
                <a:spcPct val="150000"/>
              </a:lnSpc>
            </a:pPr>
            <a:r>
              <a:rPr lang="ru-RU" sz="19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Інформація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ru-RU" sz="1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sz="19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комп’ютері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9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зберігається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в </a:t>
            </a:r>
            <a:r>
              <a:rPr lang="ru-RU" sz="19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двійковому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9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коді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9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алфавіт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9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якого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9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складається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з </a:t>
            </a:r>
            <a:r>
              <a:rPr lang="ru-RU" sz="19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двох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цифр (0 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і </a:t>
            </a:r>
            <a:r>
              <a:rPr lang="ru-RU" sz="1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ru-RU" sz="19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).</a:t>
            </a:r>
          </a:p>
          <a:p>
            <a:pPr indent="0" algn="just">
              <a:lnSpc>
                <a:spcPct val="150000"/>
              </a:lnSpc>
              <a:buNone/>
            </a:pPr>
            <a:r>
              <a:rPr lang="ru-RU" sz="1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 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Так</a:t>
            </a:r>
            <a:r>
              <a:rPr lang="en-US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і комп</a:t>
            </a:r>
            <a:r>
              <a:rPr lang="en-US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’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ютери</a:t>
            </a:r>
            <a:r>
              <a:rPr lang="en-US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і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цифрові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фотоапарати</a:t>
            </a:r>
            <a:r>
              <a:rPr lang="en-US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і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відеокамери</a:t>
            </a:r>
            <a:r>
              <a:rPr lang="en-US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і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ще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багато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сучасних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пристроїв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називають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цифровими</a:t>
            </a:r>
            <a:r>
              <a:rPr lang="en-US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.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Це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тому</a:t>
            </a:r>
            <a:r>
              <a:rPr lang="en-US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що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всі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дані</a:t>
            </a:r>
            <a:r>
              <a:rPr lang="en-US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які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зберігають</a:t>
            </a:r>
            <a:r>
              <a:rPr lang="en-US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опрацьовують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і </a:t>
            </a:r>
            <a:r>
              <a:rPr lang="ru-RU" sz="1900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передають</a:t>
            </a:r>
            <a:r>
              <a:rPr lang="en-US" sz="1900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подаються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в цифровому </a:t>
            </a:r>
            <a:r>
              <a:rPr lang="ru-RU" sz="1900" dirty="0" err="1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коді</a:t>
            </a:r>
            <a:r>
              <a:rPr lang="en-US" sz="1900" dirty="0" smtClean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.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Кожний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цифровий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пристрій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може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за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допомогою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таблиць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кодування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перетворювати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послідовності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 з 0 та 1 на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тексти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малюнки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, звуки та </a:t>
            </a:r>
            <a:r>
              <a:rPr lang="ru-RU" sz="1900" dirty="0" err="1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відео</a:t>
            </a: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imes New Roman"/>
                <a:cs typeface="Tahoma" pitchFamily="34" charset="0"/>
              </a:rPr>
              <a:t>.</a:t>
            </a:r>
            <a:endParaRPr lang="ru-RU" sz="1900" dirty="0">
              <a:latin typeface="Tahoma" pitchFamily="34" charset="0"/>
              <a:ea typeface="Times New Roman"/>
              <a:cs typeface="Tahoma" pitchFamily="34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7" y="5157193"/>
            <a:ext cx="1533525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60648"/>
            <a:ext cx="189547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7365504" cy="10081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ahoma" pitchFamily="34" charset="0"/>
                <a:ea typeface="Batang" pitchFamily="18" charset="-127"/>
                <a:cs typeface="Tahoma" pitchFamily="34" charset="0"/>
              </a:rPr>
              <a:t> Як </a:t>
            </a:r>
            <a:r>
              <a:rPr lang="ru-RU" sz="2800" b="1" dirty="0" err="1" smtClean="0">
                <a:solidFill>
                  <a:srgbClr val="7030A0"/>
                </a:solidFill>
                <a:latin typeface="Tahoma" pitchFamily="34" charset="0"/>
                <a:ea typeface="Batang" pitchFamily="18" charset="-127"/>
                <a:cs typeface="Tahoma" pitchFamily="34" charset="0"/>
              </a:rPr>
              <a:t>виміряти</a:t>
            </a:r>
            <a:r>
              <a:rPr lang="ru-RU" sz="2800" b="1" dirty="0" smtClean="0">
                <a:solidFill>
                  <a:srgbClr val="7030A0"/>
                </a:solidFill>
                <a:latin typeface="Tahoma" pitchFamily="34" charset="0"/>
                <a:ea typeface="Batang" pitchFamily="18" charset="-127"/>
                <a:cs typeface="Tahoma" pitchFamily="34" charset="0"/>
              </a:rPr>
              <a:t>  </a:t>
            </a:r>
            <a:r>
              <a:rPr lang="ru-RU" sz="2800" b="1" dirty="0" err="1" smtClean="0">
                <a:solidFill>
                  <a:srgbClr val="7030A0"/>
                </a:solidFill>
                <a:latin typeface="Tahoma" pitchFamily="34" charset="0"/>
                <a:ea typeface="Batang" pitchFamily="18" charset="-127"/>
                <a:cs typeface="Tahoma" pitchFamily="34" charset="0"/>
              </a:rPr>
              <a:t>інформацію</a:t>
            </a:r>
            <a:r>
              <a:rPr lang="en-US" sz="2800" b="1" dirty="0" smtClean="0">
                <a:solidFill>
                  <a:srgbClr val="7030A0"/>
                </a:solidFill>
                <a:latin typeface="Tahoma" pitchFamily="34" charset="0"/>
                <a:ea typeface="Batang" pitchFamily="18" charset="-127"/>
                <a:cs typeface="Tahoma" pitchFamily="34" charset="0"/>
              </a:rPr>
              <a:t>?</a:t>
            </a:r>
            <a:endParaRPr lang="ru-RU" sz="2800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102" name="Picture 6" descr="D:\документи\по уроках інформатики\на цифрові ресурси 2016\Exclamation-mark-2612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820" y="1988840"/>
            <a:ext cx="747524" cy="74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46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706" y="159279"/>
            <a:ext cx="189547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67226" y="476672"/>
            <a:ext cx="43204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Двійковий код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071900"/>
            <a:ext cx="7416824" cy="8449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ru-RU" dirty="0">
                <a:latin typeface="Tahoma" pitchFamily="34" charset="0"/>
                <a:cs typeface="Tahoma" pitchFamily="34" charset="0"/>
              </a:rPr>
              <a:t>Код, в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якому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використовується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тільки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latin typeface="Tahoma" pitchFamily="34" charset="0"/>
                <a:cs typeface="Tahoma" pitchFamily="34" charset="0"/>
              </a:rPr>
              <a:t>два 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знаки,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називається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двійковим</a:t>
            </a:r>
            <a:r>
              <a:rPr lang="ru-RU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060848"/>
            <a:ext cx="7416824" cy="12241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74625" lvl="0" algn="just" defTabSz="2714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біт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– </a:t>
            </a:r>
            <a:r>
              <a:rPr lang="ru-RU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це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кількість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інформації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яку </a:t>
            </a:r>
            <a:r>
              <a:rPr lang="ru-RU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можна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зберегти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з </a:t>
            </a:r>
            <a:r>
              <a:rPr lang="ru-RU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допомогою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одного 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знаку </a:t>
            </a:r>
            <a:r>
              <a:rPr lang="ru-RU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двійковому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коді</a:t>
            </a:r>
            <a:r>
              <a:rPr lang="en-US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ru-RU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«0» </a:t>
            </a:r>
            <a:r>
              <a:rPr lang="ru-RU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або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«1»</a:t>
            </a:r>
            <a:r>
              <a:rPr lang="en-US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lang="ru-RU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ru-RU" dirty="0">
                <a:solidFill>
                  <a:srgbClr val="000000"/>
                </a:solidFill>
                <a:ea typeface="Times New Roman"/>
              </a:rPr>
              <a:t> </a:t>
            </a:r>
            <a:endParaRPr lang="ru-RU" dirty="0" smtClean="0">
              <a:solidFill>
                <a:srgbClr val="000000"/>
              </a:solidFill>
              <a:ea typeface="Times New Roman"/>
            </a:endParaRPr>
          </a:p>
          <a:p>
            <a:pPr marL="174625" lvl="0" algn="just" defTabSz="2714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a typeface="Times New Roman"/>
              </a:rPr>
              <a:t>(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binary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digit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—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двійкова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 цифра)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imes New Roman"/>
                <a:cs typeface="Tahoma" pitchFamily="34" charset="0"/>
              </a:rPr>
              <a:t>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" name="Объект 6" descr="http://subject.com.ua/textbook/informatics/3klas/3klas.files/image085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493" y="3356992"/>
            <a:ext cx="4675946" cy="3178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4" name="Picture 4" descr="D:\документи\по уроках інформатики\на цифрові ресурси 2016\Exclamation-mark-2612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392" y="3501008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05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98535"/>
            <a:ext cx="6220305" cy="864096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</a:pPr>
            <a:r>
              <a:rPr lang="uk-UA" sz="2800" cap="none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+mn-ea"/>
                <a:cs typeface="Tahoma" pitchFamily="34" charset="0"/>
              </a:rPr>
              <a:t>Двійковий код</a:t>
            </a:r>
            <a:r>
              <a:rPr lang="ru-RU" sz="2800" cap="none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+mn-ea"/>
                <a:cs typeface="Tahoma" pitchFamily="34" charset="0"/>
              </a:rPr>
              <a:t/>
            </a:r>
            <a:br>
              <a:rPr lang="ru-RU" sz="2800" cap="none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+mn-ea"/>
                <a:cs typeface="Tahoma" pitchFamily="34" charset="0"/>
              </a:rPr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1988840"/>
            <a:ext cx="6912768" cy="475252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750"/>
              </a:spcAft>
            </a:pPr>
            <a:r>
              <a:rPr lang="uk-UA" sz="2200" dirty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Однією з двох цифр 0 або 1 можна закодувати, наприклад:</a:t>
            </a:r>
            <a:endParaRPr lang="ru-RU" sz="2200" dirty="0">
              <a:solidFill>
                <a:schemeClr val="tx1"/>
              </a:solidFill>
              <a:latin typeface="Tahoma" pitchFamily="34" charset="0"/>
              <a:ea typeface="Calibri"/>
              <a:cs typeface="Tahoma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uk-UA" sz="2200" dirty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правильність твердження: неправильно (0) або правильно (1);</a:t>
            </a:r>
            <a:endParaRPr lang="ru-RU" sz="2200" dirty="0">
              <a:solidFill>
                <a:schemeClr val="tx1"/>
              </a:solidFill>
              <a:latin typeface="Tahoma" pitchFamily="34" charset="0"/>
              <a:ea typeface="Calibri"/>
              <a:cs typeface="Tahoma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uk-UA" sz="2200" dirty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стать людини: жіноча (0) або чоловіча (1);</a:t>
            </a:r>
            <a:endParaRPr lang="ru-RU" sz="2200" dirty="0">
              <a:solidFill>
                <a:schemeClr val="tx1"/>
              </a:solidFill>
              <a:latin typeface="Tahoma" pitchFamily="34" charset="0"/>
              <a:ea typeface="Calibri"/>
              <a:cs typeface="Tahoma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uk-UA" sz="2200" dirty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стан вимикача: вимкнено (0) або ввімкнено (1</a:t>
            </a:r>
            <a:r>
              <a:rPr lang="uk-UA" sz="2200" dirty="0" smtClean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)</a:t>
            </a:r>
            <a:r>
              <a:rPr lang="uk-UA" sz="2200" dirty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,</a:t>
            </a:r>
            <a:r>
              <a:rPr lang="uk-UA" sz="2200" dirty="0" smtClean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 </a:t>
            </a:r>
            <a:r>
              <a:rPr lang="uk-UA" sz="2200" dirty="0">
                <a:solidFill>
                  <a:schemeClr val="tx1"/>
                </a:solidFill>
                <a:latin typeface="Tahoma" pitchFamily="34" charset="0"/>
                <a:ea typeface="Times New Roman"/>
                <a:cs typeface="Tahoma" pitchFamily="34" charset="0"/>
              </a:rPr>
              <a:t>тощо.</a:t>
            </a:r>
            <a:endParaRPr lang="ru-RU" sz="2200" dirty="0">
              <a:solidFill>
                <a:schemeClr val="tx1"/>
              </a:solidFill>
              <a:latin typeface="Tahoma" pitchFamily="34" charset="0"/>
              <a:ea typeface="Calibri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endParaRPr lang="ru-RU" sz="24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60648"/>
            <a:ext cx="189547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D:\документи\по уроках інформатики\на цифрові ресурси 2016\Exclamation-mark-261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492624"/>
            <a:ext cx="736848" cy="73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40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/>
          </a:bodyPr>
          <a:lstStyle/>
          <a:p>
            <a:r>
              <a:rPr lang="uk-UA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Двійковий код</a:t>
            </a:r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772816"/>
            <a:ext cx="6995120" cy="435334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>
                <a:latin typeface="Tahoma" pitchFamily="34" charset="0"/>
                <a:cs typeface="Tahoma" pitchFamily="34" charset="0"/>
              </a:rPr>
              <a:t>З двох бітів можна скласти 4 (2</a:t>
            </a:r>
            <a:r>
              <a:rPr lang="uk-UA" sz="2000" baseline="30000" dirty="0">
                <a:latin typeface="Tahoma" pitchFamily="34" charset="0"/>
                <a:cs typeface="Tahoma" pitchFamily="34" charset="0"/>
              </a:rPr>
              <a:t>2</a:t>
            </a:r>
            <a:r>
              <a:rPr lang="uk-UA" sz="2000" dirty="0">
                <a:latin typeface="Tahoma" pitchFamily="34" charset="0"/>
                <a:cs typeface="Tahoma" pitchFamily="34" charset="0"/>
              </a:rPr>
              <a:t>) коди (00, 01, 10 і 11). Ними можна за­кодувати, наприклад, чотири основні сторони </a:t>
            </a:r>
            <a:r>
              <a:rPr lang="uk-UA" sz="2000" dirty="0" smtClean="0">
                <a:latin typeface="Tahoma" pitchFamily="34" charset="0"/>
                <a:cs typeface="Tahoma" pitchFamily="34" charset="0"/>
              </a:rPr>
              <a:t>горизонту.</a:t>
            </a:r>
          </a:p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ahoma" pitchFamily="34" charset="0"/>
                <a:cs typeface="Tahoma" pitchFamily="34" charset="0"/>
              </a:rPr>
              <a:t>З </a:t>
            </a:r>
            <a:r>
              <a:rPr lang="uk-UA" sz="2000" dirty="0">
                <a:latin typeface="Tahoma" pitchFamily="34" charset="0"/>
                <a:cs typeface="Tahoma" pitchFamily="34" charset="0"/>
              </a:rPr>
              <a:t>трьох бітів можна скласти вже 8 (2</a:t>
            </a:r>
            <a:r>
              <a:rPr lang="uk-UA" sz="2000" baseline="30000" dirty="0">
                <a:latin typeface="Tahoma" pitchFamily="34" charset="0"/>
                <a:cs typeface="Tahoma" pitchFamily="34" charset="0"/>
              </a:rPr>
              <a:t>3</a:t>
            </a:r>
            <a:r>
              <a:rPr lang="uk-UA" sz="2000" dirty="0">
                <a:latin typeface="Tahoma" pitchFamily="34" charset="0"/>
                <a:cs typeface="Tahoma" pitchFamily="34" charset="0"/>
              </a:rPr>
              <a:t>) кодів (000, 001, 010, 011, 100, 101, 110, 111). </a:t>
            </a:r>
            <a:endParaRPr lang="uk-UA" sz="20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ahoma" pitchFamily="34" charset="0"/>
                <a:cs typeface="Tahoma" pitchFamily="34" charset="0"/>
              </a:rPr>
              <a:t>З </a:t>
            </a:r>
            <a:r>
              <a:rPr lang="uk-UA" sz="2000" dirty="0">
                <a:latin typeface="Tahoma" pitchFamily="34" charset="0"/>
                <a:cs typeface="Tahoma" pitchFamily="34" charset="0"/>
              </a:rPr>
              <a:t>чотирьох бітів можна скласти 2</a:t>
            </a:r>
            <a:r>
              <a:rPr lang="uk-UA" sz="2000" baseline="30000" dirty="0">
                <a:latin typeface="Tahoma" pitchFamily="34" charset="0"/>
                <a:cs typeface="Tahoma" pitchFamily="34" charset="0"/>
              </a:rPr>
              <a:t>4</a:t>
            </a:r>
            <a:r>
              <a:rPr lang="uk-UA" sz="2000" dirty="0">
                <a:latin typeface="Tahoma" pitchFamily="34" charset="0"/>
                <a:cs typeface="Tahoma" pitchFamily="34" charset="0"/>
              </a:rPr>
              <a:t> = 16 кодів, з п’яти - 2</a:t>
            </a:r>
            <a:r>
              <a:rPr lang="uk-UA" sz="2000" baseline="30000" dirty="0">
                <a:latin typeface="Tahoma" pitchFamily="34" charset="0"/>
                <a:cs typeface="Tahoma" pitchFamily="34" charset="0"/>
              </a:rPr>
              <a:t>5</a:t>
            </a:r>
            <a:r>
              <a:rPr lang="uk-UA" sz="2000" dirty="0">
                <a:latin typeface="Tahoma" pitchFamily="34" charset="0"/>
                <a:cs typeface="Tahoma" pitchFamily="34" charset="0"/>
              </a:rPr>
              <a:t> = 32 коди і т. д.</a:t>
            </a:r>
            <a:endParaRPr lang="ru-RU" sz="2000" dirty="0">
              <a:latin typeface="Tahoma" pitchFamily="34" charset="0"/>
              <a:cs typeface="Tahoma" pitchFamily="34" charset="0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8640"/>
            <a:ext cx="189547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D:\документи\по уроках інформатики\на цифрові ресурси 2016\Exclamation-mark-261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59360"/>
            <a:ext cx="736848" cy="73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97152"/>
            <a:ext cx="2415842" cy="15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2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>
            <a:normAutofit/>
          </a:bodyPr>
          <a:lstStyle/>
          <a:p>
            <a:r>
              <a:rPr lang="uk-UA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Двійковий код</a:t>
            </a:r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</a:b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idx="1"/>
              </p:nvPr>
            </p:nvSpPr>
            <p:spPr>
              <a:xfrm>
                <a:off x="1475656" y="1844824"/>
                <a:ext cx="7211144" cy="4281339"/>
              </a:xfrm>
            </p:spPr>
            <p:txBody>
              <a:bodyPr/>
              <a:lstStyle/>
              <a:p>
                <a:pPr algn="just">
                  <a:lnSpc>
                    <a:spcPct val="150000"/>
                  </a:lnSpc>
                </a:pPr>
                <a:r>
                  <a:rPr lang="ru-RU" sz="2000" dirty="0" smtClean="0">
                    <a:latin typeface="Tahoma" pitchFamily="34" charset="0"/>
                    <a:cs typeface="Tahoma" pitchFamily="34" charset="0"/>
                  </a:rPr>
                  <a:t>З восьми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бітів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можна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скласти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uk-UA" sz="2000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uk-UA" sz="2000" b="0" i="1" smtClean="0">
                            <a:latin typeface="Cambria Math"/>
                          </a:rPr>
                          <m:t>8</m:t>
                        </m:r>
                      </m:sup>
                    </m:sSup>
                  </m:oMath>
                </a14:m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 = 256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кодів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, і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цієї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кількості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кодів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дос­татньо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,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щоб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закодувати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всі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літери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англійського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та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українського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(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або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яко­гось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іншого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)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алфавіту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,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арабські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цифри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,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розділові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знаки, знаки </a:t>
                </a:r>
                <a:r>
                  <a:rPr lang="ru-RU" sz="2000" dirty="0" err="1" smtClean="0">
                    <a:latin typeface="Tahoma" pitchFamily="34" charset="0"/>
                    <a:cs typeface="Tahoma" pitchFamily="34" charset="0"/>
                  </a:rPr>
                  <a:t>арифметичних</a:t>
                </a:r>
                <a:r>
                  <a:rPr lang="ru-RU" sz="2000" dirty="0" smtClean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дій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, а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також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деякі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інші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sz="2000" dirty="0" err="1">
                    <a:latin typeface="Tahoma" pitchFamily="34" charset="0"/>
                    <a:cs typeface="Tahoma" pitchFamily="34" charset="0"/>
                  </a:rPr>
                  <a:t>символи</a:t>
                </a:r>
                <a:r>
                  <a:rPr lang="ru-RU" sz="2000" dirty="0">
                    <a:latin typeface="Tahoma" pitchFamily="34" charset="0"/>
                    <a:cs typeface="Tahoma" pitchFamily="34" charset="0"/>
                  </a:rPr>
                  <a:t>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75656" y="1844824"/>
                <a:ext cx="7211144" cy="4281339"/>
              </a:xfrm>
              <a:blipFill rotWithShape="1">
                <a:blip r:embed="rId2"/>
                <a:stretch>
                  <a:fillRect l="-676" r="-9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88640"/>
            <a:ext cx="189547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bayt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658" y="4196943"/>
            <a:ext cx="7416824" cy="1104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6" name="Picture 4" descr="D:\документи\по уроках інформатики\на цифрові ресурси 2016\Exclamation-mark-2612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24944"/>
            <a:ext cx="736848" cy="73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3" descr="dobzhina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658" y="5301208"/>
            <a:ext cx="7416824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565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259632" y="1700808"/>
                <a:ext cx="7488832" cy="4968552"/>
              </a:xfrm>
            </p:spPr>
            <p:txBody>
              <a:bodyPr>
                <a:normAutofit/>
              </a:bodyPr>
              <a:lstStyle/>
              <a:p>
                <a:pPr indent="263525" algn="just">
                  <a:lnSpc>
                    <a:spcPct val="150000"/>
                  </a:lnSpc>
                </a:pPr>
                <a:r>
                  <a:rPr lang="ru-RU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Згідно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з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Міжнародною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системою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одиниць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(СІ),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утворюються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за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допомогою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префіксів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кіло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, мега,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гіга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,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тера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і т. д.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ru-RU" dirty="0" smtClean="0">
                    <a:solidFill>
                      <a:srgbClr val="C00000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ru-RU" dirty="0">
                    <a:solidFill>
                      <a:srgbClr val="C00000"/>
                    </a:solidFill>
                    <a:latin typeface="Tahoma" pitchFamily="34" charset="0"/>
                    <a:cs typeface="Tahoma" pitchFamily="34" charset="0"/>
                  </a:rPr>
                  <a:t>Кбайт (</a:t>
                </a:r>
                <a:r>
                  <a:rPr lang="ru-RU" dirty="0" err="1">
                    <a:solidFill>
                      <a:srgbClr val="C00000"/>
                    </a:solidFill>
                    <a:latin typeface="Tahoma" pitchFamily="34" charset="0"/>
                    <a:cs typeface="Tahoma" pitchFamily="34" charset="0"/>
                  </a:rPr>
                  <a:t>кілобайт</a:t>
                </a:r>
                <a:r>
                  <a:rPr lang="ru-RU" dirty="0">
                    <a:solidFill>
                      <a:srgbClr val="C00000"/>
                    </a:solidFill>
                    <a:latin typeface="Tahoma" pitchFamily="34" charset="0"/>
                    <a:cs typeface="Tahoma" pitchFamily="34" charset="0"/>
                  </a:rPr>
                  <a:t>)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=1024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байтів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ru-RU" dirty="0">
                    <a:solidFill>
                      <a:schemeClr val="accent6">
                        <a:lumMod val="75000"/>
                      </a:schemeClr>
                    </a:solidFill>
                    <a:latin typeface="Tahoma" pitchFamily="34" charset="0"/>
                    <a:cs typeface="Tahoma" pitchFamily="34" charset="0"/>
                  </a:rPr>
                  <a:t>1 Мбайт (мегабайт)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Кбайт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20</m:t>
                        </m:r>
                      </m:sup>
                    </m:sSup>
                  </m:oMath>
                </a14:m>
                <a:r>
                  <a:rPr lang="ru-RU" dirty="0" err="1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байтів</a:t>
                </a:r>
                <a:r>
                  <a:rPr lang="ru-RU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1 048 576 </a:t>
                </a:r>
                <a:r>
                  <a:rPr lang="ru-RU" dirty="0" err="1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байтів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ru-RU" dirty="0">
                    <a:solidFill>
                      <a:srgbClr val="00B050"/>
                    </a:solidFill>
                    <a:latin typeface="Tahoma" pitchFamily="34" charset="0"/>
                    <a:cs typeface="Tahoma" pitchFamily="34" charset="0"/>
                  </a:rPr>
                  <a:t>1 Гбайт (</a:t>
                </a:r>
                <a:r>
                  <a:rPr lang="ru-RU" dirty="0" err="1">
                    <a:solidFill>
                      <a:srgbClr val="00B050"/>
                    </a:solidFill>
                    <a:latin typeface="Tahoma" pitchFamily="34" charset="0"/>
                    <a:cs typeface="Tahoma" pitchFamily="34" charset="0"/>
                  </a:rPr>
                  <a:t>гігабайт</a:t>
                </a:r>
                <a:r>
                  <a:rPr lang="ru-RU" dirty="0">
                    <a:solidFill>
                      <a:srgbClr val="00B050"/>
                    </a:solidFill>
                    <a:latin typeface="Tahoma" pitchFamily="34" charset="0"/>
                    <a:cs typeface="Tahoma" pitchFamily="34" charset="0"/>
                  </a:rPr>
                  <a:t>)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10</m:t>
                        </m:r>
                      </m:sup>
                    </m:sSup>
                    <m:r>
                      <a:rPr lang="uk-UA" i="1">
                        <a:solidFill>
                          <a:prstClr val="black"/>
                        </a:solidFill>
                        <a:latin typeface="Cambria Math"/>
                        <a:cs typeface="Tahoma" pitchFamily="34" charset="0"/>
                      </a:rPr>
                      <m:t> </m:t>
                    </m:r>
                  </m:oMath>
                </a14:m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Мбайт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20</m:t>
                        </m:r>
                      </m:sup>
                    </m:sSup>
                    <m:r>
                      <a:rPr lang="uk-UA" i="1">
                        <a:solidFill>
                          <a:prstClr val="black"/>
                        </a:solidFill>
                        <a:latin typeface="Cambria Math"/>
                        <a:cs typeface="Tahoma" pitchFamily="34" charset="0"/>
                      </a:rPr>
                      <m:t> 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Кбайт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30</m:t>
                        </m:r>
                      </m:sup>
                    </m:sSup>
                  </m:oMath>
                </a14:m>
                <a:r>
                  <a:rPr lang="ru-RU" dirty="0" err="1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байтів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ru-RU" dirty="0">
                    <a:solidFill>
                      <a:schemeClr val="accent1">
                        <a:lumMod val="75000"/>
                      </a:schemeClr>
                    </a:solidFill>
                    <a:latin typeface="Tahoma" pitchFamily="34" charset="0"/>
                    <a:cs typeface="Tahoma" pitchFamily="34" charset="0"/>
                  </a:rPr>
                  <a:t>1 Тбайт (терабайт)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</a:t>
                </a:r>
                <a:r>
                  <a:rPr lang="ru-RU" dirty="0">
                    <a:solidFill>
                      <a:prstClr val="black"/>
                    </a:solidFill>
                    <a:cs typeface="Tahoma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ru-RU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Гбайт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20</m:t>
                        </m:r>
                      </m:sup>
                    </m:sSup>
                    <m:r>
                      <a:rPr lang="uk-UA" i="1">
                        <a:solidFill>
                          <a:prstClr val="black"/>
                        </a:solidFill>
                        <a:latin typeface="Cambria Math"/>
                        <a:cs typeface="Tahoma" pitchFamily="34" charset="0"/>
                      </a:rPr>
                      <m:t> 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Мбайт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i="1">
                            <a:solidFill>
                              <a:prstClr val="black"/>
                            </a:solidFill>
                            <a:latin typeface="Cambria Math"/>
                            <a:cs typeface="Tahoma" pitchFamily="34" charset="0"/>
                          </a:rPr>
                          <m:t>30</m:t>
                        </m:r>
                      </m:sup>
                    </m:sSup>
                    <m:r>
                      <a:rPr lang="uk-UA" i="1">
                        <a:solidFill>
                          <a:prstClr val="black"/>
                        </a:solidFill>
                        <a:latin typeface="Cambria Math"/>
                        <a:cs typeface="Tahoma" pitchFamily="34" charset="0"/>
                      </a:rPr>
                      <m:t> 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Кбайт 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</m:ctrlPr>
                      </m:sSupPr>
                      <m:e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2</m:t>
                        </m:r>
                      </m:e>
                      <m:sup>
                        <m:r>
                          <a:rPr lang="uk-UA" b="0" i="1" smtClean="0">
                            <a:solidFill>
                              <a:schemeClr val="tx1"/>
                            </a:solidFill>
                            <a:latin typeface="Cambria Math"/>
                            <a:cs typeface="Tahoma" pitchFamily="34" charset="0"/>
                          </a:rPr>
                          <m:t>40</m:t>
                        </m:r>
                      </m:sup>
                    </m:sSup>
                  </m:oMath>
                </a14:m>
                <a:r>
                  <a:rPr lang="ru-RU" dirty="0" err="1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байтів</a:t>
                </a:r>
                <a:r>
                  <a:rPr lang="ru-RU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259632" y="1700808"/>
                <a:ext cx="7488832" cy="4968552"/>
              </a:xfrm>
              <a:blipFill rotWithShape="1">
                <a:blip r:embed="rId2"/>
                <a:stretch>
                  <a:fillRect l="-896" r="-8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99" y="188640"/>
            <a:ext cx="189547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C:\Documents and Settings\admin\Рабочий стол\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503" y="404664"/>
            <a:ext cx="84352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8900" y="848221"/>
            <a:ext cx="6624736" cy="1224136"/>
          </a:xfrm>
        </p:spPr>
        <p:txBody>
          <a:bodyPr>
            <a:normAutofit/>
          </a:bodyPr>
          <a:lstStyle/>
          <a:p>
            <a:pPr algn="ctr"/>
            <a:r>
              <a:rPr lang="uk-UA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Інші одиниці вимірювання інформації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69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822</Words>
  <Application>Microsoft Office PowerPoint</Application>
  <PresentationFormat>Экран (4:3)</PresentationFormat>
  <Paragraphs>109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 Як виміряти  інформацію?</vt:lpstr>
      <vt:lpstr>Презентация PowerPoint</vt:lpstr>
      <vt:lpstr>Двійковий код </vt:lpstr>
      <vt:lpstr>Двійковий код </vt:lpstr>
      <vt:lpstr>Двійковий код </vt:lpstr>
      <vt:lpstr>Інші одиниці вимірювання інформації</vt:lpstr>
      <vt:lpstr>Презентация PowerPoint</vt:lpstr>
      <vt:lpstr>Двійкове  кодування текстової  інформації</vt:lpstr>
      <vt:lpstr>Двійкове  кодування текстової  інформації</vt:lpstr>
      <vt:lpstr>Двійкове  кодування текстової  інформації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Домашнє завдання</vt:lpstr>
      <vt:lpstr>Список використаних джерел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Логотип </dc:title>
  <dc:creator>Admin</dc:creator>
  <cp:lastModifiedBy>Admin</cp:lastModifiedBy>
  <cp:revision>57</cp:revision>
  <dcterms:created xsi:type="dcterms:W3CDTF">2011-12-13T19:04:59Z</dcterms:created>
  <dcterms:modified xsi:type="dcterms:W3CDTF">2016-02-17T17:27:07Z</dcterms:modified>
</cp:coreProperties>
</file>