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8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391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67475"/>
            <a:ext cx="2895600" cy="3016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674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fld id="{F808E778-915C-4DF1-89FF-7D7BCA3CE6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645024"/>
            <a:ext cx="7088832" cy="3024336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Місце проведення:</a:t>
            </a:r>
          </a:p>
          <a:p>
            <a:pPr algn="just"/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Богуславецький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навчально-виховний комплекс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“Загальноосвітня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школа I-III ступенів - дошкільний навчальний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заклад”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і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. М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. О. Максимовича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Золотоніської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районної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ради Черкаської області </a:t>
            </a:r>
          </a:p>
          <a:p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Період </a:t>
            </a:r>
            <a:r>
              <a:rPr lang="uk-UA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2014-2018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роки</a:t>
            </a:r>
          </a:p>
          <a:p>
            <a:endParaRPr lang="uk-UA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b="1" dirty="0" smtClean="0">
                <a:solidFill>
                  <a:schemeClr val="tx1"/>
                </a:solidFill>
              </a:rPr>
              <a:t>Науковий консультант:</a:t>
            </a:r>
          </a:p>
          <a:p>
            <a:pPr algn="just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Степанова Н.М., доцент кафедри професійного розвитку педагогів КНЗ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“Черкаський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обласний інститут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післядпломної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 освіти педагогічних працівників Черкаської обласної </a:t>
            </a:r>
            <a:r>
              <a:rPr lang="uk-UA" b="1" dirty="0" err="1" smtClean="0">
                <a:solidFill>
                  <a:schemeClr val="accent1">
                    <a:lumMod val="75000"/>
                  </a:schemeClr>
                </a:solidFill>
              </a:rPr>
              <a:t>ради”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, кандидат філософських наук</a:t>
            </a:r>
          </a:p>
          <a:p>
            <a:endParaRPr lang="uk-UA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uk-UA" dirty="0"/>
          </a:p>
        </p:txBody>
      </p:sp>
      <p:sp>
        <p:nvSpPr>
          <p:cNvPr id="14338" name="AutoShape 2" descr="Картинки по запросу максимович"/>
          <p:cNvSpPr>
            <a:spLocks noChangeAspect="1" noChangeArrowheads="1"/>
          </p:cNvSpPr>
          <p:nvPr/>
        </p:nvSpPr>
        <p:spPr bwMode="auto">
          <a:xfrm>
            <a:off x="155575" y="-1470025"/>
            <a:ext cx="2381250" cy="3076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340" name="AutoShape 4" descr="Картинки по запросу максимович"/>
          <p:cNvSpPr>
            <a:spLocks noChangeAspect="1" noChangeArrowheads="1"/>
          </p:cNvSpPr>
          <p:nvPr/>
        </p:nvSpPr>
        <p:spPr bwMode="auto">
          <a:xfrm>
            <a:off x="155575" y="-1470025"/>
            <a:ext cx="2381250" cy="3076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342" name="AutoShape 6" descr="Картинки по запросу максимович"/>
          <p:cNvSpPr>
            <a:spLocks noChangeAspect="1" noChangeArrowheads="1"/>
          </p:cNvSpPr>
          <p:nvPr/>
        </p:nvSpPr>
        <p:spPr bwMode="auto">
          <a:xfrm>
            <a:off x="155575" y="-1470025"/>
            <a:ext cx="2381250" cy="3076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4344" name="Picture 8" descr="Картинки по запросу максимови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3"/>
            <a:ext cx="2173616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907704" y="476672"/>
            <a:ext cx="712879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Звіт </a:t>
            </a:r>
            <a:r>
              <a:rPr lang="uk-UA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 проведення дослідно-експериментальної роботи з теми: </a:t>
            </a:r>
            <a:br>
              <a:rPr lang="uk-UA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3891A7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«Гармонізація суспільних та особистісних інтересів учнів на засадах </a:t>
            </a:r>
            <a:br>
              <a:rPr lang="uk-UA" sz="2400" b="1" dirty="0" smtClean="0">
                <a:solidFill>
                  <a:srgbClr val="3891A7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3891A7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творчої спадщини Михайла Максимовича </a:t>
            </a:r>
            <a:br>
              <a:rPr lang="uk-UA" sz="2400" b="1" dirty="0" smtClean="0">
                <a:solidFill>
                  <a:srgbClr val="3891A7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3891A7">
                    <a:lumMod val="75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контексті  національно-патріотичного виховання»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і завдання дослідження:</a:t>
            </a:r>
            <a:endParaRPr lang="uk-UA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68760"/>
            <a:ext cx="7632848" cy="54006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дослідження: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>
              <a:buNone/>
            </a:pPr>
            <a:r>
              <a:rPr lang="uk-UA" dirty="0" smtClean="0"/>
              <a:t>визначити, обґрунтувати та експериментально перевірити психолого-педагогічні умови формування національно-патріотичних цінностей учнів в контексті діяльності  загальноосвітнього навчального закладу, що носить ім’я видатного земляка.</a:t>
            </a:r>
          </a:p>
          <a:p>
            <a:pPr>
              <a:buNone/>
            </a:pPr>
            <a:endPara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 дослідження: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uk-UA" dirty="0" smtClean="0"/>
              <a:t>1. Проаналізувати психолого-педагогічну та науково-методичну літературу, досвід діяльності загальноосвітніх навчальних закладів із проблеми дослідження.</a:t>
            </a:r>
          </a:p>
          <a:p>
            <a:pPr algn="just">
              <a:buNone/>
            </a:pPr>
            <a:r>
              <a:rPr lang="uk-UA" dirty="0" smtClean="0"/>
              <a:t>2. Розробити та апробувати організаційно-змістову модель формування  національно-патріотичних цінностей особистості учня на засадах творчої спадщини М.О.Максимовича.</a:t>
            </a:r>
          </a:p>
          <a:p>
            <a:pPr algn="just">
              <a:buNone/>
            </a:pPr>
            <a:r>
              <a:rPr lang="uk-UA" dirty="0" smtClean="0"/>
              <a:t>3. Розробити та апробувати авторські навчальні програми спецкурсів, курсів за вибором, спрямованих на формування   національно-патріотичних  цінностей учнів як зростаючих громадян України.</a:t>
            </a:r>
          </a:p>
          <a:p>
            <a:pPr algn="just">
              <a:buNone/>
            </a:pPr>
            <a:r>
              <a:rPr lang="uk-UA" dirty="0" smtClean="0"/>
              <a:t>4. Визначити та обґрунтувати оптимальні умови координації роботи з сільською громадою, іншими навчальними закладами,  створення атмосфери взаємодії, співпраці та співтворчості у національно-патріотичному   вихованні учнів.</a:t>
            </a:r>
          </a:p>
          <a:p>
            <a:pPr algn="just">
              <a:buNone/>
            </a:pPr>
            <a:r>
              <a:rPr lang="uk-UA" dirty="0" smtClean="0"/>
              <a:t>5. Визначити та апробувати оптимальні та доцільні інноваційні педагогічні технології у викладанні навчальних предметів та спецкурсів, які відповідають потребам  національно-патріотичного   розвитку особистості учня.</a:t>
            </a:r>
          </a:p>
          <a:p>
            <a:pPr algn="just">
              <a:buNone/>
            </a:pPr>
            <a:r>
              <a:rPr lang="uk-UA" dirty="0" smtClean="0"/>
              <a:t>6. Розробити основні компоненти системи методичної підготовки вчителів для формування в учнів   національно-патріотичних  цінностей.</a:t>
            </a:r>
          </a:p>
          <a:p>
            <a:pPr algn="just">
              <a:buNone/>
            </a:pPr>
            <a:r>
              <a:rPr lang="uk-UA" dirty="0" smtClean="0"/>
              <a:t>7. Здійснити дослідно-експериментальну перевірку ефективності організаційно-змістової моделі становлення учня як соціально активної, </a:t>
            </a:r>
            <a:r>
              <a:rPr lang="uk-UA" dirty="0" err="1" smtClean="0"/>
              <a:t>гуманістично</a:t>
            </a:r>
            <a:r>
              <a:rPr lang="uk-UA" dirty="0" smtClean="0"/>
              <a:t> та гармонійно спрямованої особистості з глибоко усвідомленою патріотичною позицією громадянина України, почуттям національної свідомості в контексті діяльності сучасної сільської школи.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Arc 3"/>
          <p:cNvSpPr>
            <a:spLocks/>
          </p:cNvSpPr>
          <p:nvPr/>
        </p:nvSpPr>
        <p:spPr bwMode="gray">
          <a:xfrm>
            <a:off x="11113" y="4292600"/>
            <a:ext cx="2568575" cy="2565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16740" name="Line 4"/>
          <p:cNvSpPr>
            <a:spLocks noChangeShapeType="1"/>
          </p:cNvSpPr>
          <p:nvPr/>
        </p:nvSpPr>
        <p:spPr bwMode="gray">
          <a:xfrm flipH="1">
            <a:off x="0" y="6400800"/>
            <a:ext cx="2819400" cy="228600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16741" name="Line 5"/>
          <p:cNvSpPr>
            <a:spLocks noChangeShapeType="1"/>
          </p:cNvSpPr>
          <p:nvPr/>
        </p:nvSpPr>
        <p:spPr bwMode="gray">
          <a:xfrm flipH="1">
            <a:off x="0" y="3962400"/>
            <a:ext cx="609600" cy="2667000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16742" name="AutoShape 6"/>
          <p:cNvSpPr>
            <a:spLocks noChangeArrowheads="1"/>
          </p:cNvSpPr>
          <p:nvPr/>
        </p:nvSpPr>
        <p:spPr bwMode="black">
          <a:xfrm>
            <a:off x="1614488" y="35433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16743" name="AutoShape 7"/>
          <p:cNvSpPr>
            <a:spLocks noChangeArrowheads="1"/>
          </p:cNvSpPr>
          <p:nvPr/>
        </p:nvSpPr>
        <p:spPr bwMode="black">
          <a:xfrm>
            <a:off x="2506663" y="403225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16744" name="AutoShape 8"/>
          <p:cNvSpPr>
            <a:spLocks noChangeArrowheads="1"/>
          </p:cNvSpPr>
          <p:nvPr/>
        </p:nvSpPr>
        <p:spPr bwMode="black">
          <a:xfrm>
            <a:off x="2884488" y="53340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gray">
          <a:xfrm flipH="1">
            <a:off x="0" y="3751263"/>
            <a:ext cx="1665288" cy="2878137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16746" name="Line 10"/>
          <p:cNvSpPr>
            <a:spLocks noChangeShapeType="1"/>
          </p:cNvSpPr>
          <p:nvPr/>
        </p:nvSpPr>
        <p:spPr bwMode="gray">
          <a:xfrm flipH="1">
            <a:off x="0" y="5481638"/>
            <a:ext cx="2895600" cy="1147762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black">
          <a:xfrm flipH="1">
            <a:off x="0" y="2243138"/>
            <a:ext cx="1866900" cy="4386262"/>
          </a:xfrm>
          <a:prstGeom prst="line">
            <a:avLst/>
          </a:prstGeom>
          <a:noFill/>
          <a:ln w="19050">
            <a:solidFill>
              <a:schemeClr val="accent1">
                <a:alpha val="60001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black">
          <a:xfrm flipH="1">
            <a:off x="0" y="3570288"/>
            <a:ext cx="2309813" cy="3059112"/>
          </a:xfrm>
          <a:prstGeom prst="line">
            <a:avLst/>
          </a:prstGeom>
          <a:noFill/>
          <a:ln w="19050">
            <a:solidFill>
              <a:schemeClr val="accent1">
                <a:alpha val="60001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16749" name="Line 13"/>
          <p:cNvSpPr>
            <a:spLocks noChangeShapeType="1"/>
          </p:cNvSpPr>
          <p:nvPr/>
        </p:nvSpPr>
        <p:spPr bwMode="black">
          <a:xfrm flipH="1">
            <a:off x="0" y="4837113"/>
            <a:ext cx="2846388" cy="1792287"/>
          </a:xfrm>
          <a:prstGeom prst="line">
            <a:avLst/>
          </a:prstGeom>
          <a:noFill/>
          <a:ln w="19050">
            <a:solidFill>
              <a:schemeClr val="accent1">
                <a:alpha val="60001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16750" name="Line 14"/>
          <p:cNvSpPr>
            <a:spLocks noChangeShapeType="1"/>
          </p:cNvSpPr>
          <p:nvPr/>
        </p:nvSpPr>
        <p:spPr bwMode="black">
          <a:xfrm flipH="1">
            <a:off x="0" y="5883275"/>
            <a:ext cx="3867150" cy="746125"/>
          </a:xfrm>
          <a:prstGeom prst="line">
            <a:avLst/>
          </a:prstGeom>
          <a:noFill/>
          <a:ln w="19050">
            <a:solidFill>
              <a:schemeClr val="accent1">
                <a:alpha val="60001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16751" name="Arc 15"/>
          <p:cNvSpPr>
            <a:spLocks/>
          </p:cNvSpPr>
          <p:nvPr/>
        </p:nvSpPr>
        <p:spPr bwMode="gray">
          <a:xfrm>
            <a:off x="0" y="4343400"/>
            <a:ext cx="2509838" cy="2514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16752" name="Line 16"/>
          <p:cNvSpPr>
            <a:spLocks noChangeShapeType="1"/>
          </p:cNvSpPr>
          <p:nvPr/>
        </p:nvSpPr>
        <p:spPr bwMode="gray">
          <a:xfrm flipH="1">
            <a:off x="0" y="4232275"/>
            <a:ext cx="2532063" cy="2625725"/>
          </a:xfrm>
          <a:prstGeom prst="line">
            <a:avLst/>
          </a:prstGeom>
          <a:noFill/>
          <a:ln w="9525">
            <a:solidFill>
              <a:schemeClr val="accent1">
                <a:alpha val="39999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uk-UA"/>
          </a:p>
        </p:txBody>
      </p:sp>
      <p:sp>
        <p:nvSpPr>
          <p:cNvPr id="116753" name="Arc 17"/>
          <p:cNvSpPr>
            <a:spLocks/>
          </p:cNvSpPr>
          <p:nvPr/>
        </p:nvSpPr>
        <p:spPr bwMode="gray">
          <a:xfrm>
            <a:off x="0" y="4422775"/>
            <a:ext cx="2438400" cy="24352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16754" name="Text Box 18"/>
          <p:cNvSpPr txBox="1">
            <a:spLocks noChangeArrowheads="1"/>
          </p:cNvSpPr>
          <p:nvPr/>
        </p:nvSpPr>
        <p:spPr bwMode="gray">
          <a:xfrm>
            <a:off x="2195736" y="1340768"/>
            <a:ext cx="24914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dirty="0" smtClean="0">
                <a:solidFill>
                  <a:srgbClr val="800000"/>
                </a:solidFill>
                <a:latin typeface="Verdana" pitchFamily="34" charset="0"/>
              </a:rPr>
              <a:t>Участь у заходах</a:t>
            </a:r>
            <a:endParaRPr lang="en-US" b="1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116755" name="Text Box 19"/>
          <p:cNvSpPr txBox="1">
            <a:spLocks noChangeArrowheads="1"/>
          </p:cNvSpPr>
          <p:nvPr/>
        </p:nvSpPr>
        <p:spPr bwMode="black">
          <a:xfrm>
            <a:off x="2627784" y="2708920"/>
            <a:ext cx="46880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dirty="0" smtClean="0">
                <a:solidFill>
                  <a:srgbClr val="800000"/>
                </a:solidFill>
                <a:latin typeface="Verdana" pitchFamily="34" charset="0"/>
              </a:rPr>
              <a:t>Обмін досвідом роботи</a:t>
            </a:r>
            <a:endParaRPr lang="en-US" b="1" dirty="0" smtClean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116756" name="Text Box 20"/>
          <p:cNvSpPr txBox="1">
            <a:spLocks noChangeArrowheads="1"/>
          </p:cNvSpPr>
          <p:nvPr/>
        </p:nvSpPr>
        <p:spPr bwMode="black">
          <a:xfrm>
            <a:off x="3059832" y="4077072"/>
            <a:ext cx="5976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b="1" dirty="0" smtClean="0">
                <a:solidFill>
                  <a:srgbClr val="800000"/>
                </a:solidFill>
                <a:latin typeface="Verdana" pitchFamily="34" charset="0"/>
              </a:rPr>
              <a:t>Популяризація експериментальної роботи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16757" name="Text Box 21"/>
          <p:cNvSpPr txBox="1">
            <a:spLocks noChangeArrowheads="1"/>
          </p:cNvSpPr>
          <p:nvPr/>
        </p:nvSpPr>
        <p:spPr bwMode="black">
          <a:xfrm>
            <a:off x="4211960" y="5517232"/>
            <a:ext cx="41180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b="1" dirty="0" smtClean="0">
                <a:solidFill>
                  <a:srgbClr val="800000"/>
                </a:solidFill>
                <a:latin typeface="Verdana" pitchFamily="34" charset="0"/>
              </a:rPr>
              <a:t>Робота із творчою молоддю</a:t>
            </a:r>
            <a:endParaRPr lang="en-US" b="1" dirty="0" smtClean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116761" name="Text Box 25"/>
          <p:cNvSpPr txBox="1">
            <a:spLocks noChangeArrowheads="1"/>
          </p:cNvSpPr>
          <p:nvPr/>
        </p:nvSpPr>
        <p:spPr bwMode="black">
          <a:xfrm>
            <a:off x="2483768" y="1772816"/>
            <a:ext cx="597666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1600" dirty="0" smtClean="0">
                <a:latin typeface="Calibri" pitchFamily="34" charset="0"/>
              </a:rPr>
              <a:t>взяли участь у 42 заходах регіонального рівня, 18 – обласного, 6 – всеукраїнського, 2 – міжнародного </a:t>
            </a:r>
            <a:endParaRPr lang="en-US" sz="1600" b="0" dirty="0">
              <a:latin typeface="Calibri" pitchFamily="34" charset="0"/>
            </a:endParaRPr>
          </a:p>
        </p:txBody>
      </p:sp>
      <p:sp>
        <p:nvSpPr>
          <p:cNvPr id="116765" name="Text Box 29"/>
          <p:cNvSpPr txBox="1">
            <a:spLocks noChangeArrowheads="1"/>
          </p:cNvSpPr>
          <p:nvPr/>
        </p:nvSpPr>
        <p:spPr bwMode="black">
          <a:xfrm>
            <a:off x="3059832" y="3212976"/>
            <a:ext cx="525658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1600" b="0" dirty="0" smtClean="0">
                <a:latin typeface="Calibri" pitchFamily="34" charset="0"/>
              </a:rPr>
              <a:t>виступи на семінарах, конференціях, круглих столах, форумах, фестивалях, </a:t>
            </a:r>
            <a:r>
              <a:rPr lang="uk-UA" sz="1600" b="0" dirty="0" err="1" smtClean="0">
                <a:latin typeface="Calibri" pitchFamily="34" charset="0"/>
              </a:rPr>
              <a:t>Інтернет-заходах</a:t>
            </a:r>
            <a:endParaRPr lang="uk-UA" sz="1600" b="0" dirty="0" smtClean="0">
              <a:latin typeface="Calibri" pitchFamily="34" charset="0"/>
            </a:endParaRPr>
          </a:p>
        </p:txBody>
      </p:sp>
      <p:sp>
        <p:nvSpPr>
          <p:cNvPr id="116769" name="Text Box 33"/>
          <p:cNvSpPr txBox="1">
            <a:spLocks noChangeArrowheads="1"/>
          </p:cNvSpPr>
          <p:nvPr/>
        </p:nvSpPr>
        <p:spPr bwMode="black">
          <a:xfrm>
            <a:off x="3491880" y="4509120"/>
            <a:ext cx="40830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uk-UA" sz="1600" b="0" dirty="0" smtClean="0">
                <a:latin typeface="Calibri" pitchFamily="34" charset="0"/>
              </a:rPr>
              <a:t>друк у районних виданнях;</a:t>
            </a:r>
          </a:p>
          <a:p>
            <a:pPr eaLnBrk="0" hangingPunct="0"/>
            <a:r>
              <a:rPr lang="uk-UA" sz="1600" dirty="0" smtClean="0">
                <a:latin typeface="Calibri" pitchFamily="34" charset="0"/>
              </a:rPr>
              <a:t>випуск тематичних посібників</a:t>
            </a:r>
            <a:endParaRPr lang="en-US" sz="1600" b="0" dirty="0">
              <a:latin typeface="Calibri" pitchFamily="34" charset="0"/>
            </a:endParaRPr>
          </a:p>
        </p:txBody>
      </p:sp>
      <p:sp>
        <p:nvSpPr>
          <p:cNvPr id="116773" name="Text Box 37"/>
          <p:cNvSpPr txBox="1">
            <a:spLocks noChangeArrowheads="1"/>
          </p:cNvSpPr>
          <p:nvPr/>
        </p:nvSpPr>
        <p:spPr bwMode="black">
          <a:xfrm>
            <a:off x="4355976" y="5877272"/>
            <a:ext cx="446449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1600" b="0" dirty="0" smtClean="0">
                <a:latin typeface="Calibri" pitchFamily="34" charset="0"/>
              </a:rPr>
              <a:t>участь  у тематичних конкурсах, акціях, благодійних ярмарках, захист творчих робіт у Малій академії наук</a:t>
            </a:r>
            <a:endParaRPr lang="en-US" sz="1600" b="0" dirty="0">
              <a:latin typeface="Calibri" pitchFamily="34" charset="0"/>
            </a:endParaRPr>
          </a:p>
        </p:txBody>
      </p:sp>
      <p:sp>
        <p:nvSpPr>
          <p:cNvPr id="116774" name="AutoShape 38"/>
          <p:cNvSpPr>
            <a:spLocks noChangeArrowheads="1"/>
          </p:cNvSpPr>
          <p:nvPr/>
        </p:nvSpPr>
        <p:spPr bwMode="black">
          <a:xfrm>
            <a:off x="534988" y="3732213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16775" name="AutoShape 39"/>
          <p:cNvSpPr>
            <a:spLocks noChangeArrowheads="1"/>
          </p:cNvSpPr>
          <p:nvPr/>
        </p:nvSpPr>
        <p:spPr bwMode="black">
          <a:xfrm>
            <a:off x="2819400" y="6302375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>
              <a:alpha val="60001"/>
            </a:srgb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116776" name="Oval 40"/>
          <p:cNvSpPr>
            <a:spLocks noChangeArrowheads="1"/>
          </p:cNvSpPr>
          <p:nvPr/>
        </p:nvSpPr>
        <p:spPr bwMode="gray">
          <a:xfrm rot="3083608">
            <a:off x="3714750" y="5619750"/>
            <a:ext cx="400050" cy="40005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0980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116777" name="Oval 41"/>
          <p:cNvSpPr>
            <a:spLocks noChangeArrowheads="1"/>
          </p:cNvSpPr>
          <p:nvPr/>
        </p:nvSpPr>
        <p:spPr bwMode="gray">
          <a:xfrm>
            <a:off x="1503363" y="1735138"/>
            <a:ext cx="730250" cy="7302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116778" name="Oval 42"/>
          <p:cNvSpPr>
            <a:spLocks noChangeArrowheads="1"/>
          </p:cNvSpPr>
          <p:nvPr/>
        </p:nvSpPr>
        <p:spPr bwMode="gray">
          <a:xfrm rot="802016">
            <a:off x="2133600" y="3124200"/>
            <a:ext cx="598488" cy="5984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28627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116779" name="Oval 43"/>
          <p:cNvSpPr>
            <a:spLocks noChangeArrowheads="1"/>
          </p:cNvSpPr>
          <p:nvPr/>
        </p:nvSpPr>
        <p:spPr bwMode="gray">
          <a:xfrm rot="3116201">
            <a:off x="2714625" y="4468813"/>
            <a:ext cx="504825" cy="504825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63529"/>
                  <a:invGamma/>
                </a:schemeClr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116780" name="Rectangle 4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Результативність і досягнення:</a:t>
            </a:r>
            <a:endParaRPr lang="en-US" dirty="0"/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304800" y="4495800"/>
            <a:ext cx="1752600" cy="1958975"/>
            <a:chOff x="482" y="1851"/>
            <a:chExt cx="860" cy="796"/>
          </a:xfrm>
        </p:grpSpPr>
        <p:sp>
          <p:nvSpPr>
            <p:cNvPr id="116782" name="Freeform 46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58" y="173"/>
                </a:cxn>
                <a:cxn ang="0">
                  <a:pos x="297" y="32"/>
                </a:cxn>
                <a:cxn ang="0">
                  <a:pos x="289" y="8"/>
                </a:cxn>
                <a:cxn ang="0">
                  <a:pos x="223" y="26"/>
                </a:cxn>
                <a:cxn ang="0">
                  <a:pos x="0" y="166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116783" name="Freeform 47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80" y="170"/>
                </a:cxn>
                <a:cxn ang="0">
                  <a:pos x="332" y="37"/>
                </a:cxn>
                <a:cxn ang="0">
                  <a:pos x="292" y="1"/>
                </a:cxn>
                <a:cxn ang="0">
                  <a:pos x="230" y="29"/>
                </a:cxn>
                <a:cxn ang="0">
                  <a:pos x="0" y="158"/>
                </a:cxn>
              </a:cxnLst>
              <a:rect l="0" t="0" r="r" b="b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116784" name="Freeform 48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66" y="143"/>
                </a:cxn>
                <a:cxn ang="0">
                  <a:pos x="282" y="35"/>
                </a:cxn>
                <a:cxn ang="0">
                  <a:pos x="219" y="17"/>
                </a:cxn>
                <a:cxn ang="0">
                  <a:pos x="0" y="134"/>
                </a:cxn>
              </a:cxnLst>
              <a:rect l="0" t="0" r="r" b="b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uk-UA"/>
            </a:p>
          </p:txBody>
        </p:sp>
        <p:sp>
          <p:nvSpPr>
            <p:cNvPr id="116785" name="Freeform 49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/>
              <a:ahLst/>
              <a:cxnLst>
                <a:cxn ang="0">
                  <a:pos x="103" y="101"/>
                </a:cxn>
                <a:cxn ang="0">
                  <a:pos x="74" y="50"/>
                </a:cxn>
                <a:cxn ang="0">
                  <a:pos x="121" y="1"/>
                </a:cxn>
                <a:cxn ang="0">
                  <a:pos x="171" y="52"/>
                </a:cxn>
                <a:cxn ang="0">
                  <a:pos x="135" y="101"/>
                </a:cxn>
                <a:cxn ang="0">
                  <a:pos x="134" y="124"/>
                </a:cxn>
                <a:cxn ang="0">
                  <a:pos x="209" y="145"/>
                </a:cxn>
                <a:cxn ang="0">
                  <a:pos x="221" y="204"/>
                </a:cxn>
                <a:cxn ang="0">
                  <a:pos x="218" y="321"/>
                </a:cxn>
                <a:cxn ang="0">
                  <a:pos x="209" y="365"/>
                </a:cxn>
                <a:cxn ang="0">
                  <a:pos x="196" y="308"/>
                </a:cxn>
                <a:cxn ang="0">
                  <a:pos x="187" y="202"/>
                </a:cxn>
                <a:cxn ang="0">
                  <a:pos x="170" y="321"/>
                </a:cxn>
                <a:cxn ang="0">
                  <a:pos x="144" y="569"/>
                </a:cxn>
                <a:cxn ang="0">
                  <a:pos x="78" y="565"/>
                </a:cxn>
                <a:cxn ang="0">
                  <a:pos x="50" y="325"/>
                </a:cxn>
                <a:cxn ang="0">
                  <a:pos x="33" y="208"/>
                </a:cxn>
                <a:cxn ang="0">
                  <a:pos x="25" y="310"/>
                </a:cxn>
                <a:cxn ang="0">
                  <a:pos x="12" y="365"/>
                </a:cxn>
                <a:cxn ang="0">
                  <a:pos x="1" y="305"/>
                </a:cxn>
                <a:cxn ang="0">
                  <a:pos x="7" y="184"/>
                </a:cxn>
                <a:cxn ang="0">
                  <a:pos x="23" y="140"/>
                </a:cxn>
                <a:cxn ang="0">
                  <a:pos x="102" y="124"/>
                </a:cxn>
                <a:cxn ang="0">
                  <a:pos x="103" y="101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uk-UA"/>
            </a:p>
          </p:txBody>
        </p:sp>
        <p:sp>
          <p:nvSpPr>
            <p:cNvPr id="116786" name="Freeform 50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/>
              <a:ahLst/>
              <a:cxnLst>
                <a:cxn ang="0">
                  <a:pos x="103" y="101"/>
                </a:cxn>
                <a:cxn ang="0">
                  <a:pos x="74" y="50"/>
                </a:cxn>
                <a:cxn ang="0">
                  <a:pos x="121" y="1"/>
                </a:cxn>
                <a:cxn ang="0">
                  <a:pos x="171" y="52"/>
                </a:cxn>
                <a:cxn ang="0">
                  <a:pos x="135" y="101"/>
                </a:cxn>
                <a:cxn ang="0">
                  <a:pos x="134" y="124"/>
                </a:cxn>
                <a:cxn ang="0">
                  <a:pos x="209" y="145"/>
                </a:cxn>
                <a:cxn ang="0">
                  <a:pos x="221" y="204"/>
                </a:cxn>
                <a:cxn ang="0">
                  <a:pos x="218" y="321"/>
                </a:cxn>
                <a:cxn ang="0">
                  <a:pos x="209" y="365"/>
                </a:cxn>
                <a:cxn ang="0">
                  <a:pos x="196" y="308"/>
                </a:cxn>
                <a:cxn ang="0">
                  <a:pos x="187" y="202"/>
                </a:cxn>
                <a:cxn ang="0">
                  <a:pos x="170" y="321"/>
                </a:cxn>
                <a:cxn ang="0">
                  <a:pos x="144" y="569"/>
                </a:cxn>
                <a:cxn ang="0">
                  <a:pos x="78" y="565"/>
                </a:cxn>
                <a:cxn ang="0">
                  <a:pos x="50" y="325"/>
                </a:cxn>
                <a:cxn ang="0">
                  <a:pos x="33" y="208"/>
                </a:cxn>
                <a:cxn ang="0">
                  <a:pos x="25" y="310"/>
                </a:cxn>
                <a:cxn ang="0">
                  <a:pos x="12" y="365"/>
                </a:cxn>
                <a:cxn ang="0">
                  <a:pos x="1" y="305"/>
                </a:cxn>
                <a:cxn ang="0">
                  <a:pos x="7" y="184"/>
                </a:cxn>
                <a:cxn ang="0">
                  <a:pos x="23" y="140"/>
                </a:cxn>
                <a:cxn ang="0">
                  <a:pos x="102" y="124"/>
                </a:cxn>
                <a:cxn ang="0">
                  <a:pos x="103" y="101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uk-UA"/>
            </a:p>
          </p:txBody>
        </p:sp>
        <p:sp>
          <p:nvSpPr>
            <p:cNvPr id="116787" name="Freeform 51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/>
              <a:ahLst/>
              <a:cxnLst>
                <a:cxn ang="0">
                  <a:pos x="103" y="101"/>
                </a:cxn>
                <a:cxn ang="0">
                  <a:pos x="74" y="50"/>
                </a:cxn>
                <a:cxn ang="0">
                  <a:pos x="121" y="1"/>
                </a:cxn>
                <a:cxn ang="0">
                  <a:pos x="171" y="52"/>
                </a:cxn>
                <a:cxn ang="0">
                  <a:pos x="135" y="101"/>
                </a:cxn>
                <a:cxn ang="0">
                  <a:pos x="134" y="124"/>
                </a:cxn>
                <a:cxn ang="0">
                  <a:pos x="209" y="145"/>
                </a:cxn>
                <a:cxn ang="0">
                  <a:pos x="221" y="204"/>
                </a:cxn>
                <a:cxn ang="0">
                  <a:pos x="218" y="321"/>
                </a:cxn>
                <a:cxn ang="0">
                  <a:pos x="209" y="365"/>
                </a:cxn>
                <a:cxn ang="0">
                  <a:pos x="196" y="308"/>
                </a:cxn>
                <a:cxn ang="0">
                  <a:pos x="187" y="202"/>
                </a:cxn>
                <a:cxn ang="0">
                  <a:pos x="170" y="321"/>
                </a:cxn>
                <a:cxn ang="0">
                  <a:pos x="144" y="569"/>
                </a:cxn>
                <a:cxn ang="0">
                  <a:pos x="78" y="565"/>
                </a:cxn>
                <a:cxn ang="0">
                  <a:pos x="50" y="325"/>
                </a:cxn>
                <a:cxn ang="0">
                  <a:pos x="33" y="208"/>
                </a:cxn>
                <a:cxn ang="0">
                  <a:pos x="25" y="310"/>
                </a:cxn>
                <a:cxn ang="0">
                  <a:pos x="12" y="365"/>
                </a:cxn>
                <a:cxn ang="0">
                  <a:pos x="1" y="305"/>
                </a:cxn>
                <a:cxn ang="0">
                  <a:pos x="7" y="184"/>
                </a:cxn>
                <a:cxn ang="0">
                  <a:pos x="23" y="140"/>
                </a:cxn>
                <a:cxn ang="0">
                  <a:pos x="102" y="124"/>
                </a:cxn>
                <a:cxn ang="0">
                  <a:pos x="103" y="101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</p:spPr>
          <p:txBody>
            <a:bodyPr>
              <a:flatTx/>
            </a:bodyPr>
            <a:lstStyle/>
            <a:p>
              <a:endParaRPr lang="uk-UA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AutoShape 2"/>
          <p:cNvSpPr>
            <a:spLocks noChangeArrowheads="1"/>
          </p:cNvSpPr>
          <p:nvPr/>
        </p:nvSpPr>
        <p:spPr bwMode="auto">
          <a:xfrm>
            <a:off x="4716015" y="548680"/>
            <a:ext cx="3981897" cy="5616624"/>
          </a:xfrm>
          <a:prstGeom prst="roundRect">
            <a:avLst>
              <a:gd name="adj" fmla="val 5856"/>
            </a:avLst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498080" cy="11430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Нагороди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2084" name="AutoShape 4"/>
          <p:cNvSpPr>
            <a:spLocks noChangeArrowheads="1"/>
          </p:cNvSpPr>
          <p:nvPr/>
        </p:nvSpPr>
        <p:spPr bwMode="gray">
          <a:xfrm flipH="1">
            <a:off x="2978150" y="2293938"/>
            <a:ext cx="995363" cy="835025"/>
          </a:xfrm>
          <a:prstGeom prst="curvedRightArrow">
            <a:avLst>
              <a:gd name="adj1" fmla="val 16542"/>
              <a:gd name="adj2" fmla="val 38977"/>
              <a:gd name="adj3" fmla="val 33846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2085" name="AutoShape 5"/>
          <p:cNvSpPr>
            <a:spLocks noChangeArrowheads="1"/>
          </p:cNvSpPr>
          <p:nvPr/>
        </p:nvSpPr>
        <p:spPr bwMode="gray">
          <a:xfrm>
            <a:off x="1071563" y="2330450"/>
            <a:ext cx="995362" cy="835025"/>
          </a:xfrm>
          <a:prstGeom prst="curvedRightArrow">
            <a:avLst>
              <a:gd name="adj1" fmla="val 19583"/>
              <a:gd name="adj2" fmla="val 44676"/>
              <a:gd name="adj3" fmla="val 33652"/>
            </a:avLst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11238" y="3336925"/>
            <a:ext cx="3003550" cy="2771775"/>
            <a:chOff x="862" y="713"/>
            <a:chExt cx="3780" cy="3490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082" y="2210"/>
              <a:ext cx="3406" cy="1993"/>
              <a:chOff x="1082" y="2355"/>
              <a:chExt cx="3406" cy="1993"/>
            </a:xfrm>
          </p:grpSpPr>
          <p:sp>
            <p:nvSpPr>
              <p:cNvPr id="302088" name="Freeform 8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/>
                <a:ahLst/>
                <a:cxnLst>
                  <a:cxn ang="0">
                    <a:pos x="51" y="367"/>
                  </a:cxn>
                  <a:cxn ang="0">
                    <a:pos x="1323" y="1322"/>
                  </a:cxn>
                  <a:cxn ang="0">
                    <a:pos x="1323" y="974"/>
                  </a:cxn>
                  <a:cxn ang="0">
                    <a:pos x="0" y="0"/>
                  </a:cxn>
                  <a:cxn ang="0">
                    <a:pos x="51" y="367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808080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2089" name="Freeform 9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/>
                <a:ahLst/>
                <a:cxnLst>
                  <a:cxn ang="0">
                    <a:pos x="0" y="1070"/>
                  </a:cxn>
                  <a:cxn ang="0">
                    <a:pos x="2083" y="0"/>
                  </a:cxn>
                  <a:cxn ang="0">
                    <a:pos x="2045" y="355"/>
                  </a:cxn>
                  <a:cxn ang="0">
                    <a:pos x="7" y="1418"/>
                  </a:cxn>
                  <a:cxn ang="0">
                    <a:pos x="0" y="1070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hlink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2090" name="Freeform 10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/>
                <a:ahLst/>
                <a:cxnLst>
                  <a:cxn ang="0">
                    <a:pos x="1323" y="1639"/>
                  </a:cxn>
                  <a:cxn ang="0">
                    <a:pos x="0" y="671"/>
                  </a:cxn>
                  <a:cxn ang="0">
                    <a:pos x="1969" y="0"/>
                  </a:cxn>
                  <a:cxn ang="0">
                    <a:pos x="3406" y="569"/>
                  </a:cxn>
                  <a:cxn ang="0">
                    <a:pos x="1323" y="163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969696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009" y="1723"/>
              <a:ext cx="3527" cy="1993"/>
              <a:chOff x="1082" y="2355"/>
              <a:chExt cx="3406" cy="1993"/>
            </a:xfrm>
          </p:grpSpPr>
          <p:sp>
            <p:nvSpPr>
              <p:cNvPr id="302092" name="Freeform 12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/>
                <a:ahLst/>
                <a:cxnLst>
                  <a:cxn ang="0">
                    <a:pos x="51" y="367"/>
                  </a:cxn>
                  <a:cxn ang="0">
                    <a:pos x="1323" y="1322"/>
                  </a:cxn>
                  <a:cxn ang="0">
                    <a:pos x="1323" y="974"/>
                  </a:cxn>
                  <a:cxn ang="0">
                    <a:pos x="0" y="0"/>
                  </a:cxn>
                  <a:cxn ang="0">
                    <a:pos x="51" y="367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B2B2B2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2093" name="Freeform 13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/>
                <a:ahLst/>
                <a:cxnLst>
                  <a:cxn ang="0">
                    <a:pos x="0" y="1070"/>
                  </a:cxn>
                  <a:cxn ang="0">
                    <a:pos x="2083" y="0"/>
                  </a:cxn>
                  <a:cxn ang="0">
                    <a:pos x="2045" y="355"/>
                  </a:cxn>
                  <a:cxn ang="0">
                    <a:pos x="7" y="1418"/>
                  </a:cxn>
                  <a:cxn ang="0">
                    <a:pos x="0" y="1070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2094" name="Freeform 14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/>
                <a:ahLst/>
                <a:cxnLst>
                  <a:cxn ang="0">
                    <a:pos x="1323" y="1639"/>
                  </a:cxn>
                  <a:cxn ang="0">
                    <a:pos x="0" y="671"/>
                  </a:cxn>
                  <a:cxn ang="0">
                    <a:pos x="1969" y="0"/>
                  </a:cxn>
                  <a:cxn ang="0">
                    <a:pos x="3406" y="569"/>
                  </a:cxn>
                  <a:cxn ang="0">
                    <a:pos x="1323" y="163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B4B4B4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935" y="1219"/>
              <a:ext cx="3653" cy="1993"/>
              <a:chOff x="1082" y="2355"/>
              <a:chExt cx="3406" cy="1993"/>
            </a:xfrm>
          </p:grpSpPr>
          <p:sp>
            <p:nvSpPr>
              <p:cNvPr id="302096" name="Freeform 16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/>
                <a:ahLst/>
                <a:cxnLst>
                  <a:cxn ang="0">
                    <a:pos x="51" y="367"/>
                  </a:cxn>
                  <a:cxn ang="0">
                    <a:pos x="1323" y="1322"/>
                  </a:cxn>
                  <a:cxn ang="0">
                    <a:pos x="1323" y="974"/>
                  </a:cxn>
                  <a:cxn ang="0">
                    <a:pos x="0" y="0"/>
                  </a:cxn>
                  <a:cxn ang="0">
                    <a:pos x="51" y="367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2097" name="Freeform 17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/>
                <a:ahLst/>
                <a:cxnLst>
                  <a:cxn ang="0">
                    <a:pos x="0" y="1070"/>
                  </a:cxn>
                  <a:cxn ang="0">
                    <a:pos x="2083" y="0"/>
                  </a:cxn>
                  <a:cxn ang="0">
                    <a:pos x="2045" y="355"/>
                  </a:cxn>
                  <a:cxn ang="0">
                    <a:pos x="7" y="1418"/>
                  </a:cxn>
                  <a:cxn ang="0">
                    <a:pos x="0" y="1070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2098" name="Freeform 18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/>
                <a:ahLst/>
                <a:cxnLst>
                  <a:cxn ang="0">
                    <a:pos x="1323" y="1639"/>
                  </a:cxn>
                  <a:cxn ang="0">
                    <a:pos x="0" y="671"/>
                  </a:cxn>
                  <a:cxn ang="0">
                    <a:pos x="1969" y="0"/>
                  </a:cxn>
                  <a:cxn ang="0">
                    <a:pos x="3406" y="569"/>
                  </a:cxn>
                  <a:cxn ang="0">
                    <a:pos x="1323" y="163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862" y="713"/>
              <a:ext cx="3780" cy="1993"/>
              <a:chOff x="1082" y="2355"/>
              <a:chExt cx="3406" cy="1993"/>
            </a:xfrm>
          </p:grpSpPr>
          <p:sp>
            <p:nvSpPr>
              <p:cNvPr id="302100" name="Freeform 20"/>
              <p:cNvSpPr>
                <a:spLocks/>
              </p:cNvSpPr>
              <p:nvPr/>
            </p:nvSpPr>
            <p:spPr bwMode="gray">
              <a:xfrm>
                <a:off x="1082" y="3026"/>
                <a:ext cx="1338" cy="1322"/>
              </a:xfrm>
              <a:custGeom>
                <a:avLst/>
                <a:gdLst/>
                <a:ahLst/>
                <a:cxnLst>
                  <a:cxn ang="0">
                    <a:pos x="51" y="367"/>
                  </a:cxn>
                  <a:cxn ang="0">
                    <a:pos x="1323" y="1322"/>
                  </a:cxn>
                  <a:cxn ang="0">
                    <a:pos x="1323" y="974"/>
                  </a:cxn>
                  <a:cxn ang="0">
                    <a:pos x="0" y="0"/>
                  </a:cxn>
                  <a:cxn ang="0">
                    <a:pos x="51" y="367"/>
                  </a:cxn>
                </a:cxnLst>
                <a:rect l="0" t="0" r="r" b="b"/>
                <a:pathLst>
                  <a:path w="1323" h="1322">
                    <a:moveTo>
                      <a:pt x="51" y="367"/>
                    </a:moveTo>
                    <a:lnTo>
                      <a:pt x="1323" y="1322"/>
                    </a:lnTo>
                    <a:lnTo>
                      <a:pt x="1323" y="974"/>
                    </a:lnTo>
                    <a:lnTo>
                      <a:pt x="0" y="0"/>
                    </a:lnTo>
                    <a:lnTo>
                      <a:pt x="51" y="367"/>
                    </a:lnTo>
                    <a:close/>
                  </a:path>
                </a:pathLst>
              </a:custGeom>
              <a:solidFill>
                <a:srgbClr val="DDDDDD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2101" name="Freeform 21"/>
              <p:cNvSpPr>
                <a:spLocks/>
              </p:cNvSpPr>
              <p:nvPr/>
            </p:nvSpPr>
            <p:spPr bwMode="gray">
              <a:xfrm>
                <a:off x="2405" y="2924"/>
                <a:ext cx="2083" cy="1418"/>
              </a:xfrm>
              <a:custGeom>
                <a:avLst/>
                <a:gdLst/>
                <a:ahLst/>
                <a:cxnLst>
                  <a:cxn ang="0">
                    <a:pos x="0" y="1070"/>
                  </a:cxn>
                  <a:cxn ang="0">
                    <a:pos x="2083" y="0"/>
                  </a:cxn>
                  <a:cxn ang="0">
                    <a:pos x="2045" y="355"/>
                  </a:cxn>
                  <a:cxn ang="0">
                    <a:pos x="7" y="1418"/>
                  </a:cxn>
                  <a:cxn ang="0">
                    <a:pos x="0" y="1070"/>
                  </a:cxn>
                </a:cxnLst>
                <a:rect l="0" t="0" r="r" b="b"/>
                <a:pathLst>
                  <a:path w="2083" h="1418">
                    <a:moveTo>
                      <a:pt x="0" y="1070"/>
                    </a:moveTo>
                    <a:lnTo>
                      <a:pt x="2083" y="0"/>
                    </a:lnTo>
                    <a:lnTo>
                      <a:pt x="2045" y="355"/>
                    </a:lnTo>
                    <a:lnTo>
                      <a:pt x="7" y="1418"/>
                    </a:lnTo>
                    <a:lnTo>
                      <a:pt x="0" y="107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2102" name="Freeform 22"/>
              <p:cNvSpPr>
                <a:spLocks/>
              </p:cNvSpPr>
              <p:nvPr/>
            </p:nvSpPr>
            <p:spPr bwMode="gray">
              <a:xfrm>
                <a:off x="1082" y="2355"/>
                <a:ext cx="3406" cy="1639"/>
              </a:xfrm>
              <a:custGeom>
                <a:avLst/>
                <a:gdLst/>
                <a:ahLst/>
                <a:cxnLst>
                  <a:cxn ang="0">
                    <a:pos x="1323" y="1639"/>
                  </a:cxn>
                  <a:cxn ang="0">
                    <a:pos x="0" y="671"/>
                  </a:cxn>
                  <a:cxn ang="0">
                    <a:pos x="1969" y="0"/>
                  </a:cxn>
                  <a:cxn ang="0">
                    <a:pos x="3406" y="569"/>
                  </a:cxn>
                  <a:cxn ang="0">
                    <a:pos x="1323" y="1639"/>
                  </a:cxn>
                </a:cxnLst>
                <a:rect l="0" t="0" r="r" b="b"/>
                <a:pathLst>
                  <a:path w="3406" h="1639">
                    <a:moveTo>
                      <a:pt x="1323" y="1639"/>
                    </a:moveTo>
                    <a:lnTo>
                      <a:pt x="0" y="671"/>
                    </a:lnTo>
                    <a:lnTo>
                      <a:pt x="1969" y="0"/>
                    </a:lnTo>
                    <a:lnTo>
                      <a:pt x="3406" y="569"/>
                    </a:lnTo>
                    <a:lnTo>
                      <a:pt x="1323" y="1639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8F8F8">
                      <a:gamma/>
                      <a:shade val="86275"/>
                      <a:invGamma/>
                    </a:srgbClr>
                  </a:gs>
                  <a:gs pos="100000">
                    <a:srgbClr val="F8F8F8"/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/>
              </a:p>
            </p:txBody>
          </p:sp>
        </p:grpSp>
      </p:grpSp>
      <p:sp>
        <p:nvSpPr>
          <p:cNvPr id="302103" name="AutoShape 23"/>
          <p:cNvSpPr>
            <a:spLocks/>
          </p:cNvSpPr>
          <p:nvPr/>
        </p:nvSpPr>
        <p:spPr bwMode="blackWhite">
          <a:xfrm>
            <a:off x="4716016" y="980728"/>
            <a:ext cx="3916363" cy="515938"/>
          </a:xfrm>
          <a:prstGeom prst="callout2">
            <a:avLst>
              <a:gd name="adj1" fmla="val 22153"/>
              <a:gd name="adj2" fmla="val -1944"/>
              <a:gd name="adj3" fmla="val 22153"/>
              <a:gd name="adj4" fmla="val -12162"/>
              <a:gd name="adj5" fmla="val 544353"/>
              <a:gd name="adj6" fmla="val -22903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lvl="0"/>
            <a:endParaRPr lang="uk-UA" sz="1400" dirty="0" smtClean="0"/>
          </a:p>
          <a:p>
            <a:pPr lvl="0"/>
            <a:r>
              <a:rPr lang="uk-UA" sz="1400" b="1" dirty="0" smtClean="0"/>
              <a:t>Диплом ІІ ступеня </a:t>
            </a:r>
            <a:r>
              <a:rPr lang="uk-UA" sz="1400" dirty="0" smtClean="0"/>
              <a:t>за участь у VІІ Міжнародному  форумі «</a:t>
            </a:r>
            <a:r>
              <a:rPr lang="uk-UA" sz="1400" dirty="0" err="1" smtClean="0"/>
              <a:t>Інноватика</a:t>
            </a:r>
            <a:r>
              <a:rPr lang="uk-UA" sz="1400" dirty="0" smtClean="0"/>
              <a:t> в сучасній освіті – 2015», </a:t>
            </a:r>
          </a:p>
          <a:p>
            <a:pPr lvl="0"/>
            <a:r>
              <a:rPr lang="uk-UA" sz="1400" dirty="0" smtClean="0"/>
              <a:t>м. Київ, 20 жовтня 2015 року. </a:t>
            </a:r>
          </a:p>
          <a:p>
            <a:pPr lvl="0" algn="ctr"/>
            <a:r>
              <a:rPr lang="uk-UA" sz="1400" dirty="0" smtClean="0"/>
              <a:t>Презентація колективної збірки «Тематичні навчально-виховні середовища як основа формування загальнокультурних компетентностей учнів 1-4 класи».</a:t>
            </a:r>
            <a:endParaRPr lang="uk-UA" sz="1400" dirty="0"/>
          </a:p>
        </p:txBody>
      </p:sp>
      <p:sp>
        <p:nvSpPr>
          <p:cNvPr id="302104" name="AutoShape 24"/>
          <p:cNvSpPr>
            <a:spLocks/>
          </p:cNvSpPr>
          <p:nvPr/>
        </p:nvSpPr>
        <p:spPr bwMode="blackWhite">
          <a:xfrm>
            <a:off x="4788024" y="2492896"/>
            <a:ext cx="3900487" cy="522287"/>
          </a:xfrm>
          <a:prstGeom prst="callout2">
            <a:avLst>
              <a:gd name="adj1" fmla="val 21884"/>
              <a:gd name="adj2" fmla="val -1954"/>
              <a:gd name="adj3" fmla="val 21884"/>
              <a:gd name="adj4" fmla="val -11843"/>
              <a:gd name="adj5" fmla="val 361090"/>
              <a:gd name="adj6" fmla="val -22299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lvl="0" algn="just" eaLnBrk="0" hangingPunct="0"/>
            <a:endParaRPr lang="uk-UA" sz="1400" dirty="0" smtClean="0"/>
          </a:p>
          <a:p>
            <a:pPr lvl="0" algn="just" eaLnBrk="0" hangingPunct="0"/>
            <a:endParaRPr lang="uk-UA" sz="1400" dirty="0" smtClean="0"/>
          </a:p>
          <a:p>
            <a:pPr lvl="0" algn="just" eaLnBrk="0" hangingPunct="0"/>
            <a:endParaRPr lang="uk-UA" sz="1400" dirty="0" smtClean="0"/>
          </a:p>
          <a:p>
            <a:pPr lvl="0" algn="just" eaLnBrk="0" hangingPunct="0"/>
            <a:endParaRPr lang="uk-UA" sz="1400" dirty="0" smtClean="0"/>
          </a:p>
          <a:p>
            <a:pPr lvl="0" algn="just" eaLnBrk="0" hangingPunct="0"/>
            <a:r>
              <a:rPr lang="uk-UA" sz="1400" b="1" dirty="0" smtClean="0"/>
              <a:t>Золота медаль </a:t>
            </a:r>
            <a:r>
              <a:rPr lang="uk-UA" sz="1400" dirty="0" smtClean="0"/>
              <a:t>за участь у Міжнародній виставці «Сучасні заклади освіти – 2016», </a:t>
            </a:r>
          </a:p>
          <a:p>
            <a:pPr lvl="0" algn="just" eaLnBrk="0" hangingPunct="0"/>
            <a:r>
              <a:rPr lang="uk-UA" sz="1400" dirty="0" smtClean="0"/>
              <a:t>м. Київ, 17 березня 2016 року. </a:t>
            </a:r>
          </a:p>
          <a:p>
            <a:pPr lvl="0" algn="ctr" eaLnBrk="0" hangingPunct="0"/>
            <a:r>
              <a:rPr lang="uk-UA" sz="1400" dirty="0" smtClean="0"/>
              <a:t>Презентація колективної збірки  «Тематичні навчально-виховні середовища як основа формування загальнокультурних компетентностей учнів 5-11 класи». </a:t>
            </a:r>
          </a:p>
        </p:txBody>
      </p:sp>
      <p:sp>
        <p:nvSpPr>
          <p:cNvPr id="302105" name="AutoShape 25"/>
          <p:cNvSpPr>
            <a:spLocks/>
          </p:cNvSpPr>
          <p:nvPr/>
        </p:nvSpPr>
        <p:spPr bwMode="blackWhite">
          <a:xfrm>
            <a:off x="4730750" y="4703763"/>
            <a:ext cx="3865563" cy="449262"/>
          </a:xfrm>
          <a:prstGeom prst="callout2">
            <a:avLst>
              <a:gd name="adj1" fmla="val 25440"/>
              <a:gd name="adj2" fmla="val -1972"/>
              <a:gd name="adj3" fmla="val 25440"/>
              <a:gd name="adj4" fmla="val -13551"/>
              <a:gd name="adj5" fmla="val 107773"/>
              <a:gd name="adj6" fmla="val -25505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lvl="0" eaLnBrk="0" hangingPunct="0"/>
            <a:endParaRPr lang="uk-UA" sz="1400" b="1" dirty="0" smtClean="0"/>
          </a:p>
          <a:p>
            <a:pPr lvl="0" eaLnBrk="0" hangingPunct="0"/>
            <a:endParaRPr lang="uk-UA" sz="1400" b="1" dirty="0" smtClean="0"/>
          </a:p>
          <a:p>
            <a:pPr lvl="0" eaLnBrk="0" hangingPunct="0"/>
            <a:r>
              <a:rPr lang="uk-UA" sz="1400" b="1" dirty="0" smtClean="0"/>
              <a:t>Пам’ятна відзнака «Імідж освіти Черкащини» та диплом «Лідер освіти Черкащини» </a:t>
            </a:r>
            <a:r>
              <a:rPr lang="uk-UA" sz="1400" dirty="0" smtClean="0"/>
              <a:t>за участь у </a:t>
            </a:r>
            <a:r>
              <a:rPr lang="en-US" sz="1400" dirty="0" smtClean="0"/>
              <a:t>XX</a:t>
            </a:r>
            <a:r>
              <a:rPr lang="uk-UA" sz="1400" dirty="0" smtClean="0"/>
              <a:t>І виставці «Освіта Черкащини-2016». </a:t>
            </a:r>
          </a:p>
          <a:p>
            <a:pPr lvl="0" algn="ctr" eaLnBrk="0" hangingPunct="0"/>
            <a:r>
              <a:rPr lang="uk-UA" sz="1400" dirty="0" smtClean="0"/>
              <a:t>Методичний посібник «Тематичні навчально-виховні середовища як основа формування загальнокультурних компетентностей учнів 1-11 класи», квітень 2016. </a:t>
            </a:r>
          </a:p>
        </p:txBody>
      </p:sp>
      <p:sp>
        <p:nvSpPr>
          <p:cNvPr id="302106" name="AutoShape 26"/>
          <p:cNvSpPr>
            <a:spLocks/>
          </p:cNvSpPr>
          <p:nvPr/>
        </p:nvSpPr>
        <p:spPr bwMode="blackWhite">
          <a:xfrm>
            <a:off x="4730750" y="4059238"/>
            <a:ext cx="3879850" cy="482600"/>
          </a:xfrm>
          <a:prstGeom prst="callout2">
            <a:avLst>
              <a:gd name="adj1" fmla="val 141623"/>
              <a:gd name="adj2" fmla="val -1963"/>
              <a:gd name="adj3" fmla="val 23685"/>
              <a:gd name="adj4" fmla="val -13218"/>
              <a:gd name="adj5" fmla="val 157894"/>
              <a:gd name="adj6" fmla="val -24755"/>
            </a:avLst>
          </a:prstGeom>
          <a:noFill/>
          <a:ln w="9525">
            <a:solidFill>
              <a:srgbClr val="000000"/>
            </a:solidFill>
            <a:miter lim="800000"/>
            <a:headEnd type="diamond" w="med" len="med"/>
            <a:tailEnd/>
          </a:ln>
          <a:effectLst/>
        </p:spPr>
        <p:txBody>
          <a:bodyPr anchor="ctr"/>
          <a:lstStyle/>
          <a:p>
            <a:pPr algn="l" eaLnBrk="0" hangingPunct="0"/>
            <a:endParaRPr lang="en-US" b="1" dirty="0">
              <a:solidFill>
                <a:schemeClr val="accent1"/>
              </a:solidFill>
              <a:cs typeface="Arial" charset="0"/>
            </a:endParaRPr>
          </a:p>
        </p:txBody>
      </p:sp>
      <p:pic>
        <p:nvPicPr>
          <p:cNvPr id="302109" name="Picture 29" descr="num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725" y="1371600"/>
            <a:ext cx="2447925" cy="2759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171400"/>
            <a:ext cx="7498080" cy="1143000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Традиції: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1196752"/>
            <a:ext cx="3600400" cy="480060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uk-UA" sz="1800" dirty="0" smtClean="0"/>
              <a:t>відзначення щорічного свята «Д</a:t>
            </a:r>
            <a:r>
              <a:rPr lang="ru-RU" sz="1800" dirty="0" err="1" smtClean="0"/>
              <a:t>ень</a:t>
            </a:r>
            <a:r>
              <a:rPr lang="uk-UA" sz="1800" dirty="0" smtClean="0"/>
              <a:t> Максимовича» в школі (15 вересня);</a:t>
            </a:r>
          </a:p>
          <a:p>
            <a:pPr lvl="0"/>
            <a:r>
              <a:rPr lang="uk-UA" sz="1800" dirty="0" smtClean="0"/>
              <a:t>проведення </a:t>
            </a:r>
            <a:r>
              <a:rPr lang="uk-UA" sz="1800" dirty="0" err="1" smtClean="0"/>
              <a:t>Максимовичівських</a:t>
            </a:r>
            <a:r>
              <a:rPr lang="uk-UA" sz="1800" dirty="0" smtClean="0"/>
              <a:t> читань (із 2015 року);</a:t>
            </a:r>
          </a:p>
          <a:p>
            <a:pPr lvl="0"/>
            <a:r>
              <a:rPr lang="uk-UA" sz="1800" dirty="0" smtClean="0"/>
              <a:t>проведення театралізованих навчально-тематичних заходів;</a:t>
            </a:r>
          </a:p>
          <a:p>
            <a:pPr lvl="0"/>
            <a:r>
              <a:rPr lang="uk-UA" sz="1800" dirty="0" smtClean="0"/>
              <a:t>проведення тематичних екскурсій у шкільному Музеї М.О.Максимовича;</a:t>
            </a:r>
          </a:p>
          <a:p>
            <a:pPr lvl="0"/>
            <a:r>
              <a:rPr lang="uk-UA" sz="1800" dirty="0" smtClean="0"/>
              <a:t>участь у благодійних ярмарках;</a:t>
            </a:r>
          </a:p>
          <a:p>
            <a:r>
              <a:rPr lang="uk-UA" sz="1800" dirty="0" smtClean="0"/>
              <a:t>підготовка і реалізація шкільних проектів :</a:t>
            </a:r>
          </a:p>
          <a:p>
            <a:pPr>
              <a:buFont typeface="Wingdings" pitchFamily="2" charset="2"/>
              <a:buChar char="v"/>
            </a:pPr>
            <a:r>
              <a:rPr lang="uk-UA" sz="1800" dirty="0" smtClean="0"/>
              <a:t>«Українське село моєї мрії», керівник Джура Н.Г., лютий 2015 р.;</a:t>
            </a:r>
          </a:p>
          <a:p>
            <a:pPr>
              <a:buFont typeface="Wingdings" pitchFamily="2" charset="2"/>
              <a:buChar char="v"/>
            </a:pPr>
            <a:r>
              <a:rPr lang="uk-UA" sz="1800" dirty="0" smtClean="0"/>
              <a:t>«Україна вишивана», керівник </a:t>
            </a:r>
            <a:r>
              <a:rPr lang="uk-UA" sz="1800" dirty="0" err="1" smtClean="0"/>
              <a:t>Ївженко</a:t>
            </a:r>
            <a:r>
              <a:rPr lang="uk-UA" sz="1800" dirty="0" smtClean="0"/>
              <a:t> Т.О., березень 2016 р.;</a:t>
            </a:r>
          </a:p>
          <a:p>
            <a:pPr>
              <a:buFont typeface="Wingdings" pitchFamily="2" charset="2"/>
              <a:buChar char="v"/>
            </a:pPr>
            <a:r>
              <a:rPr lang="uk-UA" sz="1800" dirty="0" smtClean="0"/>
              <a:t>«Герої АТО села </a:t>
            </a:r>
            <a:r>
              <a:rPr lang="uk-UA" sz="1800" dirty="0" err="1" smtClean="0"/>
              <a:t>Богуславець</a:t>
            </a:r>
            <a:r>
              <a:rPr lang="uk-UA" sz="1800" dirty="0" smtClean="0"/>
              <a:t>», класні керівники, лютий 2017 р.;</a:t>
            </a:r>
          </a:p>
          <a:p>
            <a:pPr>
              <a:buFont typeface="Wingdings" pitchFamily="2" charset="2"/>
              <a:buChar char="v"/>
            </a:pPr>
            <a:r>
              <a:rPr lang="uk-UA" sz="1800" dirty="0" smtClean="0"/>
              <a:t>«Мати Героя», </a:t>
            </a:r>
            <a:r>
              <a:rPr lang="uk-UA" sz="1800" dirty="0" err="1" smtClean="0"/>
              <a:t>учителі-предметники</a:t>
            </a:r>
            <a:r>
              <a:rPr lang="uk-UA" sz="1800" dirty="0" smtClean="0"/>
              <a:t>, травень 2017 р.</a:t>
            </a:r>
          </a:p>
          <a:p>
            <a:pPr lvl="0"/>
            <a:endParaRPr lang="uk-UA" sz="1800" dirty="0"/>
          </a:p>
        </p:txBody>
      </p:sp>
      <p:pic>
        <p:nvPicPr>
          <p:cNvPr id="1026" name="Picture 2" descr="C:\Users\Usr\Desktop\Богуславець\IMG_3414.JPG"/>
          <p:cNvPicPr>
            <a:picLocks noChangeAspect="1" noChangeArrowheads="1"/>
          </p:cNvPicPr>
          <p:nvPr/>
        </p:nvPicPr>
        <p:blipFill>
          <a:blip r:embed="rId2" cstate="print"/>
          <a:srcRect t="27717"/>
          <a:stretch>
            <a:fillRect/>
          </a:stretch>
        </p:blipFill>
        <p:spPr bwMode="auto">
          <a:xfrm>
            <a:off x="539552" y="908720"/>
            <a:ext cx="4716016" cy="2556731"/>
          </a:xfrm>
          <a:prstGeom prst="rect">
            <a:avLst/>
          </a:prstGeom>
          <a:noFill/>
        </p:spPr>
      </p:pic>
      <p:pic>
        <p:nvPicPr>
          <p:cNvPr id="1027" name="Picture 3" descr="C:\Users\Usr\Desktop\Богуславець\у Прохорівці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63634"/>
            <a:ext cx="4392488" cy="329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Мистецтво жити у громаді</a:t>
            </a:r>
            <a:endParaRPr lang="en-US" dirty="0"/>
          </a:p>
        </p:txBody>
      </p:sp>
      <p:sp>
        <p:nvSpPr>
          <p:cNvPr id="293891" name="AutoShape 3"/>
          <p:cNvSpPr>
            <a:spLocks noChangeArrowheads="1"/>
          </p:cNvSpPr>
          <p:nvPr/>
        </p:nvSpPr>
        <p:spPr bwMode="gray">
          <a:xfrm>
            <a:off x="539552" y="4149080"/>
            <a:ext cx="2808312" cy="1800200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293893" name="AutoShape 5"/>
          <p:cNvSpPr>
            <a:spLocks noChangeArrowheads="1"/>
          </p:cNvSpPr>
          <p:nvPr/>
        </p:nvSpPr>
        <p:spPr bwMode="gray">
          <a:xfrm>
            <a:off x="611560" y="4365104"/>
            <a:ext cx="2664296" cy="14401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293895" name="Text Box 9"/>
          <p:cNvSpPr txBox="1">
            <a:spLocks noChangeArrowheads="1"/>
          </p:cNvSpPr>
          <p:nvPr/>
        </p:nvSpPr>
        <p:spPr bwMode="gray">
          <a:xfrm>
            <a:off x="539552" y="4437112"/>
            <a:ext cx="2736304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1600" b="1" dirty="0" smtClean="0">
                <a:solidFill>
                  <a:srgbClr val="000000"/>
                </a:solidFill>
                <a:cs typeface="Arial" charset="0"/>
              </a:rPr>
              <a:t>створення атмосфери взаємодії, співпраці та співтворчості у національно-патріотичному   вихованні учнів</a:t>
            </a:r>
          </a:p>
        </p:txBody>
      </p:sp>
      <p:sp>
        <p:nvSpPr>
          <p:cNvPr id="293896" name="AutoShape 8"/>
          <p:cNvSpPr>
            <a:spLocks noChangeArrowheads="1"/>
          </p:cNvSpPr>
          <p:nvPr/>
        </p:nvSpPr>
        <p:spPr bwMode="gray">
          <a:xfrm>
            <a:off x="827584" y="1124744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293897" name="AutoShape 9"/>
          <p:cNvSpPr>
            <a:spLocks noChangeArrowheads="1"/>
          </p:cNvSpPr>
          <p:nvPr/>
        </p:nvSpPr>
        <p:spPr bwMode="gray">
          <a:xfrm>
            <a:off x="899592" y="1412776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293899" name="Text Box 9"/>
          <p:cNvSpPr txBox="1">
            <a:spLocks noChangeArrowheads="1"/>
          </p:cNvSpPr>
          <p:nvPr/>
        </p:nvSpPr>
        <p:spPr bwMode="gray">
          <a:xfrm>
            <a:off x="971600" y="1628800"/>
            <a:ext cx="231616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1600" b="1" dirty="0" smtClean="0">
                <a:solidFill>
                  <a:srgbClr val="000000"/>
                </a:solidFill>
                <a:cs typeface="Arial" charset="0"/>
              </a:rPr>
              <a:t>координація роботи з сільською громадою</a:t>
            </a:r>
            <a:endParaRPr lang="uk-UA" sz="1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93904" name="AutoShape 16"/>
          <p:cNvSpPr>
            <a:spLocks noChangeArrowheads="1"/>
          </p:cNvSpPr>
          <p:nvPr/>
        </p:nvSpPr>
        <p:spPr bwMode="gray">
          <a:xfrm>
            <a:off x="5940152" y="1124744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uk-UA"/>
          </a:p>
        </p:txBody>
      </p:sp>
      <p:sp>
        <p:nvSpPr>
          <p:cNvPr id="293905" name="AutoShape 17"/>
          <p:cNvSpPr>
            <a:spLocks noChangeArrowheads="1"/>
          </p:cNvSpPr>
          <p:nvPr/>
        </p:nvSpPr>
        <p:spPr bwMode="gray">
          <a:xfrm>
            <a:off x="6012160" y="1412776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uk-UA"/>
          </a:p>
        </p:txBody>
      </p:sp>
      <p:sp>
        <p:nvSpPr>
          <p:cNvPr id="293907" name="Text Box 9"/>
          <p:cNvSpPr txBox="1">
            <a:spLocks noChangeArrowheads="1"/>
          </p:cNvSpPr>
          <p:nvPr/>
        </p:nvSpPr>
        <p:spPr bwMode="gray">
          <a:xfrm>
            <a:off x="5940152" y="1628800"/>
            <a:ext cx="252028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600" b="1" dirty="0" smtClean="0">
                <a:solidFill>
                  <a:srgbClr val="000000"/>
                </a:solidFill>
                <a:cs typeface="Arial" charset="0"/>
              </a:rPr>
              <a:t>співпраця з навчальними закладами</a:t>
            </a:r>
            <a:endParaRPr lang="en-US" sz="1600" b="1" dirty="0" smtClean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095625" y="2133600"/>
            <a:ext cx="2819400" cy="2803525"/>
            <a:chOff x="1968" y="1488"/>
            <a:chExt cx="1776" cy="1766"/>
          </a:xfrm>
        </p:grpSpPr>
        <p:sp>
          <p:nvSpPr>
            <p:cNvPr id="293909" name="AutoShape 21"/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uk-UA"/>
            </a:p>
          </p:txBody>
        </p:sp>
        <p:sp>
          <p:nvSpPr>
            <p:cNvPr id="293910" name="AutoShape 22"/>
            <p:cNvSpPr>
              <a:spLocks noChangeArrowheads="1"/>
            </p:cNvSpPr>
            <p:nvPr/>
          </p:nvSpPr>
          <p:spPr bwMode="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uk-UA"/>
            </a:p>
          </p:txBody>
        </p:sp>
        <p:sp>
          <p:nvSpPr>
            <p:cNvPr id="293911" name="AutoShape 23"/>
            <p:cNvSpPr>
              <a:spLocks noChangeArrowheads="1"/>
            </p:cNvSpPr>
            <p:nvPr/>
          </p:nvSpPr>
          <p:spPr bwMode="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uk-UA"/>
            </a:p>
          </p:txBody>
        </p:sp>
        <p:sp>
          <p:nvSpPr>
            <p:cNvPr id="293912" name="AutoShape 24"/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uk-UA"/>
            </a:p>
          </p:txBody>
        </p:sp>
      </p:grpSp>
      <p:pic>
        <p:nvPicPr>
          <p:cNvPr id="2050" name="Picture 2" descr="C:\Users\Usr\Desktop\Богуславець\b8b2f8c77d713893c222d009de1a8cdf.jpg"/>
          <p:cNvPicPr>
            <a:picLocks noChangeAspect="1" noChangeArrowheads="1"/>
          </p:cNvPicPr>
          <p:nvPr/>
        </p:nvPicPr>
        <p:blipFill>
          <a:blip r:embed="rId2" cstate="print"/>
          <a:srcRect t="8569" b="3358"/>
          <a:stretch>
            <a:fillRect/>
          </a:stretch>
        </p:blipFill>
        <p:spPr bwMode="auto">
          <a:xfrm>
            <a:off x="3995936" y="3457394"/>
            <a:ext cx="5148064" cy="3400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920880" cy="1143000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Виконавці дослідно-експериментальної роботи: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340768"/>
            <a:ext cx="7704856" cy="4800600"/>
          </a:xfrm>
        </p:spPr>
        <p:txBody>
          <a:bodyPr>
            <a:normAutofit/>
          </a:bodyPr>
          <a:lstStyle/>
          <a:p>
            <a:pPr algn="just"/>
            <a:r>
              <a:rPr lang="uk-UA" sz="2000" b="1" dirty="0" smtClean="0"/>
              <a:t>Москаленко Тетяна Миколаївна</a:t>
            </a:r>
            <a:r>
              <a:rPr lang="uk-UA" sz="2000" dirty="0" smtClean="0"/>
              <a:t> – заступник директора з навчально-виховної роботи </a:t>
            </a:r>
            <a:r>
              <a:rPr lang="uk-UA" sz="2000" dirty="0" err="1" smtClean="0"/>
              <a:t>Богуславецького</a:t>
            </a:r>
            <a:r>
              <a:rPr lang="uk-UA" sz="2000" dirty="0" smtClean="0"/>
              <a:t> навчально-виховного комплексу "загальноосвітня школа I-III ступенів - дошкільний навчальний заклад" ім. М.О.Максимовича</a:t>
            </a:r>
          </a:p>
          <a:p>
            <a:pPr algn="just">
              <a:buNone/>
            </a:pPr>
            <a:endParaRPr lang="uk-UA" sz="2000" dirty="0" smtClean="0"/>
          </a:p>
          <a:p>
            <a:pPr algn="just"/>
            <a:r>
              <a:rPr lang="uk-UA" sz="2000" b="1" dirty="0" smtClean="0"/>
              <a:t>Бондар Віра Миколаївна</a:t>
            </a:r>
            <a:r>
              <a:rPr lang="uk-UA" sz="2000" dirty="0" smtClean="0"/>
              <a:t> – директор  </a:t>
            </a:r>
            <a:r>
              <a:rPr lang="uk-UA" sz="2000" dirty="0" err="1" smtClean="0"/>
              <a:t>Богуславецького</a:t>
            </a:r>
            <a:r>
              <a:rPr lang="uk-UA" sz="2000" dirty="0" smtClean="0"/>
              <a:t> навчально-виховного комплексу "загальноосвітня школа I-III ступенів - дошкільний навчальний заклад" ім. М.О.Максимовича.</a:t>
            </a:r>
          </a:p>
          <a:p>
            <a:endParaRPr lang="uk-UA" sz="2000" dirty="0" smtClean="0"/>
          </a:p>
          <a:p>
            <a:pPr algn="ctr">
              <a:buNone/>
            </a:pP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</a:t>
            </a:r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129</TotalTime>
  <Words>639</Words>
  <Application>Microsoft Office PowerPoint</Application>
  <PresentationFormat>Экран (4:3)</PresentationFormat>
  <Paragraphs>68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Слайд 1</vt:lpstr>
      <vt:lpstr>Мета і завдання дослідження:</vt:lpstr>
      <vt:lpstr>Результативність і досягнення:</vt:lpstr>
      <vt:lpstr>Нагороди</vt:lpstr>
      <vt:lpstr>Традиції:</vt:lpstr>
      <vt:lpstr>Мистецтво жити у громаді</vt:lpstr>
      <vt:lpstr>Виконавці дослідно-експериментальної роботи: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 про проведення дослідно-експериментальної роботи за темою:  «Гармонізація суспільних та особистісних інтересів учнів на засадах  творчої спадщини Михайла Максимовича  в контексті  національно-патріотичного виховання»</dc:title>
  <dc:creator>Usr</dc:creator>
  <cp:lastModifiedBy>Usr</cp:lastModifiedBy>
  <cp:revision>21</cp:revision>
  <dcterms:created xsi:type="dcterms:W3CDTF">2018-04-11T07:13:15Z</dcterms:created>
  <dcterms:modified xsi:type="dcterms:W3CDTF">2019-09-23T13:48:15Z</dcterms:modified>
</cp:coreProperties>
</file>